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77" r:id="rId2"/>
  </p:sldMasterIdLst>
  <p:notesMasterIdLst>
    <p:notesMasterId r:id="rId42"/>
  </p:notesMasterIdLst>
  <p:sldIdLst>
    <p:sldId id="274" r:id="rId3"/>
    <p:sldId id="354" r:id="rId4"/>
    <p:sldId id="362" r:id="rId5"/>
    <p:sldId id="363" r:id="rId6"/>
    <p:sldId id="366" r:id="rId7"/>
    <p:sldId id="356" r:id="rId8"/>
    <p:sldId id="285" r:id="rId9"/>
    <p:sldId id="353" r:id="rId10"/>
    <p:sldId id="348" r:id="rId11"/>
    <p:sldId id="330" r:id="rId12"/>
    <p:sldId id="352" r:id="rId13"/>
    <p:sldId id="351" r:id="rId14"/>
    <p:sldId id="331" r:id="rId15"/>
    <p:sldId id="335" r:id="rId16"/>
    <p:sldId id="369" r:id="rId17"/>
    <p:sldId id="332" r:id="rId18"/>
    <p:sldId id="287" r:id="rId19"/>
    <p:sldId id="288" r:id="rId20"/>
    <p:sldId id="290" r:id="rId21"/>
    <p:sldId id="292" r:id="rId22"/>
    <p:sldId id="365" r:id="rId23"/>
    <p:sldId id="296" r:id="rId24"/>
    <p:sldId id="295" r:id="rId25"/>
    <p:sldId id="368" r:id="rId26"/>
    <p:sldId id="367" r:id="rId27"/>
    <p:sldId id="297" r:id="rId28"/>
    <p:sldId id="346" r:id="rId29"/>
    <p:sldId id="299" r:id="rId30"/>
    <p:sldId id="286" r:id="rId31"/>
    <p:sldId id="343" r:id="rId32"/>
    <p:sldId id="344" r:id="rId33"/>
    <p:sldId id="342" r:id="rId34"/>
    <p:sldId id="301" r:id="rId35"/>
    <p:sldId id="359" r:id="rId36"/>
    <p:sldId id="302" r:id="rId37"/>
    <p:sldId id="345" r:id="rId38"/>
    <p:sldId id="370" r:id="rId39"/>
    <p:sldId id="308" r:id="rId40"/>
    <p:sldId id="357" r:id="rId4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1pPr>
    <a:lvl2pPr marL="457200" algn="l" rtl="0" eaLnBrk="0" fontAlgn="base" hangingPunct="0">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2pPr>
    <a:lvl3pPr marL="914400" algn="l" rtl="0" eaLnBrk="0" fontAlgn="base" hangingPunct="0">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3pPr>
    <a:lvl4pPr marL="1371600" algn="l" rtl="0" eaLnBrk="0" fontAlgn="base" hangingPunct="0">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4pPr>
    <a:lvl5pPr marL="1828800" algn="l" rtl="0" eaLnBrk="0" fontAlgn="base" hangingPunct="0">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72" autoAdjust="0"/>
    <p:restoredTop sz="86463" autoAdjust="0"/>
  </p:normalViewPr>
  <p:slideViewPr>
    <p:cSldViewPr>
      <p:cViewPr varScale="1">
        <p:scale>
          <a:sx n="130" d="100"/>
          <a:sy n="130" d="100"/>
        </p:scale>
        <p:origin x="128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nuclei%201:BYU%20Working:LDS%20Research%20Symposium: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nuclei%201:BYU%20Working:LDS%20Research%20Symposium:Data.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Macintosh%20HD:Users:nuclei%201:BYU%20Working:LDS%20Research%20Symposium:Data.xlsx"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nuclei%201:BYU%20Working:LDS%20Research%20Symposium: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nuclei%201:BYU%20Working:LDS%20Research%20Symposium: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[Data.xlsx]Sheet1!$A$3</c:f>
              <c:strCache>
                <c:ptCount val="1"/>
                <c:pt idx="0">
                  <c:v>US Population</c:v>
                </c:pt>
              </c:strCache>
            </c:strRef>
          </c:tx>
          <c:invertIfNegative val="0"/>
          <c:dPt>
            <c:idx val="1"/>
            <c:invertIfNegative val="0"/>
            <c:bubble3D val="0"/>
            <c:spPr>
              <a:solidFill>
                <a:schemeClr val="accent2"/>
              </a:solidFill>
            </c:spPr>
            <c:extLst>
              <c:ext xmlns:c16="http://schemas.microsoft.com/office/drawing/2014/chart" uri="{C3380CC4-5D6E-409C-BE32-E72D297353CC}">
                <c16:uniqueId val="{00000001-AFB6-3D41-B87F-9101B56FB33E}"/>
              </c:ext>
            </c:extLst>
          </c:dPt>
          <c:dPt>
            <c:idx val="2"/>
            <c:invertIfNegative val="0"/>
            <c:bubble3D val="0"/>
            <c:spPr>
              <a:solidFill>
                <a:srgbClr val="FFFF00"/>
              </a:solidFill>
            </c:spPr>
            <c:extLst>
              <c:ext xmlns:c16="http://schemas.microsoft.com/office/drawing/2014/chart" uri="{C3380CC4-5D6E-409C-BE32-E72D297353CC}">
                <c16:uniqueId val="{00000003-AFB6-3D41-B87F-9101B56FB33E}"/>
              </c:ext>
            </c:extLst>
          </c:dPt>
          <c:dLbls>
            <c:dLbl>
              <c:idx val="2"/>
              <c:layout>
                <c:manualLayout>
                  <c:x val="5.8262653547323899E-3"/>
                  <c:y val="8.5129439129806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FB6-3D41-B87F-9101B56FB33E}"/>
                </c:ext>
              </c:extLst>
            </c:dLbl>
            <c:spPr>
              <a:noFill/>
              <a:ln>
                <a:noFill/>
              </a:ln>
              <a:effectLst/>
            </c:spPr>
            <c:txPr>
              <a:bodyPr/>
              <a:lstStyle/>
              <a:p>
                <a:pPr>
                  <a:defRPr sz="1600"/>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[Data.xlsx]Sheet1!$B$2:$D$2</c:f>
              <c:strCache>
                <c:ptCount val="3"/>
                <c:pt idx="0">
                  <c:v>Agree</c:v>
                </c:pt>
                <c:pt idx="1">
                  <c:v>Disagree</c:v>
                </c:pt>
                <c:pt idx="2">
                  <c:v>Don't Know/Refused</c:v>
                </c:pt>
              </c:strCache>
            </c:strRef>
          </c:cat>
          <c:val>
            <c:numRef>
              <c:f>[Data.xlsx]Sheet1!$B$3:$D$3</c:f>
              <c:numCache>
                <c:formatCode>General</c:formatCode>
                <c:ptCount val="3"/>
                <c:pt idx="0">
                  <c:v>48</c:v>
                </c:pt>
                <c:pt idx="1">
                  <c:v>45</c:v>
                </c:pt>
                <c:pt idx="2">
                  <c:v>7</c:v>
                </c:pt>
              </c:numCache>
            </c:numRef>
          </c:val>
          <c:extLst>
            <c:ext xmlns:c16="http://schemas.microsoft.com/office/drawing/2014/chart" uri="{C3380CC4-5D6E-409C-BE32-E72D297353CC}">
              <c16:uniqueId val="{00000004-AFB6-3D41-B87F-9101B56FB33E}"/>
            </c:ext>
          </c:extLst>
        </c:ser>
        <c:dLbls>
          <c:showLegendKey val="0"/>
          <c:showVal val="0"/>
          <c:showCatName val="0"/>
          <c:showSerName val="0"/>
          <c:showPercent val="0"/>
          <c:showBubbleSize val="0"/>
        </c:dLbls>
        <c:gapWidth val="150"/>
        <c:axId val="-473077344"/>
        <c:axId val="-444330736"/>
      </c:barChart>
      <c:catAx>
        <c:axId val="-473077344"/>
        <c:scaling>
          <c:orientation val="minMax"/>
        </c:scaling>
        <c:delete val="0"/>
        <c:axPos val="b"/>
        <c:numFmt formatCode="General" sourceLinked="0"/>
        <c:majorTickMark val="out"/>
        <c:minorTickMark val="none"/>
        <c:tickLblPos val="nextTo"/>
        <c:txPr>
          <a:bodyPr rot="-5400000" vert="horz" anchor="b" anchorCtr="0"/>
          <a:lstStyle/>
          <a:p>
            <a:pPr>
              <a:defRPr sz="1200"/>
            </a:pPr>
            <a:endParaRPr lang="en-US"/>
          </a:p>
        </c:txPr>
        <c:crossAx val="-444330736"/>
        <c:crosses val="autoZero"/>
        <c:auto val="1"/>
        <c:lblAlgn val="ctr"/>
        <c:lblOffset val="100"/>
        <c:noMultiLvlLbl val="0"/>
      </c:catAx>
      <c:valAx>
        <c:axId val="-444330736"/>
        <c:scaling>
          <c:orientation val="minMax"/>
        </c:scaling>
        <c:delete val="1"/>
        <c:axPos val="l"/>
        <c:majorGridlines>
          <c:spPr>
            <a:ln>
              <a:noFill/>
            </a:ln>
          </c:spPr>
        </c:majorGridlines>
        <c:numFmt formatCode="General" sourceLinked="1"/>
        <c:majorTickMark val="out"/>
        <c:minorTickMark val="none"/>
        <c:tickLblPos val="nextTo"/>
        <c:crossAx val="-47307734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[Data.xlsx]Sheet1!$B$29</c:f>
              <c:strCache>
                <c:ptCount val="1"/>
                <c:pt idx="0">
                  <c:v>Agree</c:v>
                </c:pt>
              </c:strCache>
            </c:strRef>
          </c:tx>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[Data.xlsx]Sheet1!$A$30:$A$33</c:f>
              <c:strCache>
                <c:ptCount val="4"/>
                <c:pt idx="0">
                  <c:v>Protestants</c:v>
                </c:pt>
                <c:pt idx="1">
                  <c:v>Catholic</c:v>
                </c:pt>
                <c:pt idx="2">
                  <c:v>Mormon</c:v>
                </c:pt>
                <c:pt idx="3">
                  <c:v>Jewish</c:v>
                </c:pt>
              </c:strCache>
            </c:strRef>
          </c:cat>
          <c:val>
            <c:numRef>
              <c:f>[Data.xlsx]Sheet1!$B$30:$B$33</c:f>
              <c:numCache>
                <c:formatCode>General</c:formatCode>
                <c:ptCount val="4"/>
                <c:pt idx="0">
                  <c:v>35</c:v>
                </c:pt>
                <c:pt idx="1">
                  <c:v>58</c:v>
                </c:pt>
                <c:pt idx="2">
                  <c:v>21</c:v>
                </c:pt>
                <c:pt idx="3">
                  <c:v>77</c:v>
                </c:pt>
              </c:numCache>
            </c:numRef>
          </c:val>
          <c:extLst>
            <c:ext xmlns:c16="http://schemas.microsoft.com/office/drawing/2014/chart" uri="{C3380CC4-5D6E-409C-BE32-E72D297353CC}">
              <c16:uniqueId val="{00000000-451A-AD4D-BB21-C1855569A3F3}"/>
            </c:ext>
          </c:extLst>
        </c:ser>
        <c:ser>
          <c:idx val="1"/>
          <c:order val="1"/>
          <c:tx>
            <c:strRef>
              <c:f>[Data.xlsx]Sheet1!$C$29</c:f>
              <c:strCache>
                <c:ptCount val="1"/>
                <c:pt idx="0">
                  <c:v>Disagree</c:v>
                </c:pt>
              </c:strCache>
            </c:strRef>
          </c:tx>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[Data.xlsx]Sheet1!$A$30:$A$33</c:f>
              <c:strCache>
                <c:ptCount val="4"/>
                <c:pt idx="0">
                  <c:v>Protestants</c:v>
                </c:pt>
                <c:pt idx="1">
                  <c:v>Catholic</c:v>
                </c:pt>
                <c:pt idx="2">
                  <c:v>Mormon</c:v>
                </c:pt>
                <c:pt idx="3">
                  <c:v>Jewish</c:v>
                </c:pt>
              </c:strCache>
            </c:strRef>
          </c:cat>
          <c:val>
            <c:numRef>
              <c:f>[Data.xlsx]Sheet1!$C$30:$C$33</c:f>
              <c:numCache>
                <c:formatCode>General</c:formatCode>
                <c:ptCount val="4"/>
                <c:pt idx="0">
                  <c:v>58</c:v>
                </c:pt>
                <c:pt idx="1">
                  <c:v>35</c:v>
                </c:pt>
                <c:pt idx="2">
                  <c:v>76</c:v>
                </c:pt>
                <c:pt idx="3">
                  <c:v>17</c:v>
                </c:pt>
              </c:numCache>
            </c:numRef>
          </c:val>
          <c:extLst>
            <c:ext xmlns:c16="http://schemas.microsoft.com/office/drawing/2014/chart" uri="{C3380CC4-5D6E-409C-BE32-E72D297353CC}">
              <c16:uniqueId val="{00000001-451A-AD4D-BB21-C1855569A3F3}"/>
            </c:ext>
          </c:extLst>
        </c:ser>
        <c:ser>
          <c:idx val="2"/>
          <c:order val="2"/>
          <c:tx>
            <c:strRef>
              <c:f>[Data.xlsx]Sheet1!$D$29</c:f>
              <c:strCache>
                <c:ptCount val="1"/>
                <c:pt idx="0">
                  <c:v>Don't Know/Refused</c:v>
                </c:pt>
              </c:strCache>
            </c:strRef>
          </c:tx>
          <c:invertIfNegative val="0"/>
          <c:cat>
            <c:strRef>
              <c:f>[Data.xlsx]Sheet1!$A$30:$A$33</c:f>
              <c:strCache>
                <c:ptCount val="4"/>
                <c:pt idx="0">
                  <c:v>Protestants</c:v>
                </c:pt>
                <c:pt idx="1">
                  <c:v>Catholic</c:v>
                </c:pt>
                <c:pt idx="2">
                  <c:v>Mormon</c:v>
                </c:pt>
                <c:pt idx="3">
                  <c:v>Jewish</c:v>
                </c:pt>
              </c:strCache>
            </c:strRef>
          </c:cat>
          <c:val>
            <c:numRef>
              <c:f>[Data.xlsx]Sheet1!$D$30:$D$33</c:f>
              <c:numCache>
                <c:formatCode>General</c:formatCode>
                <c:ptCount val="4"/>
                <c:pt idx="0">
                  <c:v>7</c:v>
                </c:pt>
                <c:pt idx="1">
                  <c:v>7</c:v>
                </c:pt>
                <c:pt idx="2">
                  <c:v>7</c:v>
                </c:pt>
                <c:pt idx="3">
                  <c:v>3</c:v>
                </c:pt>
              </c:numCache>
            </c:numRef>
          </c:val>
          <c:extLst>
            <c:ext xmlns:c16="http://schemas.microsoft.com/office/drawing/2014/chart" uri="{C3380CC4-5D6E-409C-BE32-E72D297353CC}">
              <c16:uniqueId val="{00000002-451A-AD4D-BB21-C1855569A3F3}"/>
            </c:ext>
          </c:extLst>
        </c:ser>
        <c:dLbls>
          <c:showLegendKey val="0"/>
          <c:showVal val="0"/>
          <c:showCatName val="0"/>
          <c:showSerName val="0"/>
          <c:showPercent val="0"/>
          <c:showBubbleSize val="0"/>
        </c:dLbls>
        <c:gapWidth val="150"/>
        <c:axId val="-503810560"/>
        <c:axId val="-506845760"/>
      </c:barChart>
      <c:catAx>
        <c:axId val="-503810560"/>
        <c:scaling>
          <c:orientation val="minMax"/>
        </c:scaling>
        <c:delete val="0"/>
        <c:axPos val="b"/>
        <c:numFmt formatCode="General" sourceLinked="0"/>
        <c:majorTickMark val="out"/>
        <c:minorTickMark val="none"/>
        <c:tickLblPos val="nextTo"/>
        <c:crossAx val="-506845760"/>
        <c:crosses val="autoZero"/>
        <c:auto val="1"/>
        <c:lblAlgn val="ctr"/>
        <c:lblOffset val="100"/>
        <c:noMultiLvlLbl val="0"/>
      </c:catAx>
      <c:valAx>
        <c:axId val="-506845760"/>
        <c:scaling>
          <c:orientation val="minMax"/>
        </c:scaling>
        <c:delete val="1"/>
        <c:axPos val="l"/>
        <c:majorGridlines>
          <c:spPr>
            <a:ln>
              <a:noFill/>
            </a:ln>
          </c:spPr>
        </c:majorGridlines>
        <c:numFmt formatCode="General" sourceLinked="1"/>
        <c:majorTickMark val="out"/>
        <c:minorTickMark val="none"/>
        <c:tickLblPos val="nextTo"/>
        <c:crossAx val="-50381056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[Data.xlsx]Sheet1!$B$29</c:f>
              <c:strCache>
                <c:ptCount val="1"/>
                <c:pt idx="0">
                  <c:v>Agree</c:v>
                </c:pt>
              </c:strCache>
            </c:strRef>
          </c:tx>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[Data.xlsx]Sheet1!$A$30:$A$33</c:f>
              <c:strCache>
                <c:ptCount val="4"/>
                <c:pt idx="0">
                  <c:v>Protestants</c:v>
                </c:pt>
                <c:pt idx="1">
                  <c:v>Catholic</c:v>
                </c:pt>
                <c:pt idx="2">
                  <c:v>Mormon</c:v>
                </c:pt>
                <c:pt idx="3">
                  <c:v>Jewish</c:v>
                </c:pt>
              </c:strCache>
            </c:strRef>
          </c:cat>
          <c:val>
            <c:numRef>
              <c:f>[Data.xlsx]Sheet1!$B$30:$B$33</c:f>
              <c:numCache>
                <c:formatCode>General</c:formatCode>
                <c:ptCount val="4"/>
                <c:pt idx="0">
                  <c:v>35</c:v>
                </c:pt>
                <c:pt idx="1">
                  <c:v>58</c:v>
                </c:pt>
                <c:pt idx="2">
                  <c:v>21</c:v>
                </c:pt>
                <c:pt idx="3">
                  <c:v>77</c:v>
                </c:pt>
              </c:numCache>
            </c:numRef>
          </c:val>
          <c:extLst>
            <c:ext xmlns:c16="http://schemas.microsoft.com/office/drawing/2014/chart" uri="{C3380CC4-5D6E-409C-BE32-E72D297353CC}">
              <c16:uniqueId val="{00000000-F652-3145-BAF4-B292E3A2EA05}"/>
            </c:ext>
          </c:extLst>
        </c:ser>
        <c:ser>
          <c:idx val="1"/>
          <c:order val="1"/>
          <c:tx>
            <c:strRef>
              <c:f>[Data.xlsx]Sheet1!$C$29</c:f>
              <c:strCache>
                <c:ptCount val="1"/>
                <c:pt idx="0">
                  <c:v>Disagree</c:v>
                </c:pt>
              </c:strCache>
            </c:strRef>
          </c:tx>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[Data.xlsx]Sheet1!$A$30:$A$33</c:f>
              <c:strCache>
                <c:ptCount val="4"/>
                <c:pt idx="0">
                  <c:v>Protestants</c:v>
                </c:pt>
                <c:pt idx="1">
                  <c:v>Catholic</c:v>
                </c:pt>
                <c:pt idx="2">
                  <c:v>Mormon</c:v>
                </c:pt>
                <c:pt idx="3">
                  <c:v>Jewish</c:v>
                </c:pt>
              </c:strCache>
            </c:strRef>
          </c:cat>
          <c:val>
            <c:numRef>
              <c:f>[Data.xlsx]Sheet1!$C$30:$C$33</c:f>
              <c:numCache>
                <c:formatCode>General</c:formatCode>
                <c:ptCount val="4"/>
                <c:pt idx="0">
                  <c:v>58</c:v>
                </c:pt>
                <c:pt idx="1">
                  <c:v>35</c:v>
                </c:pt>
                <c:pt idx="2">
                  <c:v>76</c:v>
                </c:pt>
                <c:pt idx="3">
                  <c:v>17</c:v>
                </c:pt>
              </c:numCache>
            </c:numRef>
          </c:val>
          <c:extLst>
            <c:ext xmlns:c16="http://schemas.microsoft.com/office/drawing/2014/chart" uri="{C3380CC4-5D6E-409C-BE32-E72D297353CC}">
              <c16:uniqueId val="{00000001-F652-3145-BAF4-B292E3A2EA05}"/>
            </c:ext>
          </c:extLst>
        </c:ser>
        <c:ser>
          <c:idx val="2"/>
          <c:order val="2"/>
          <c:tx>
            <c:strRef>
              <c:f>[Data.xlsx]Sheet1!$D$29</c:f>
              <c:strCache>
                <c:ptCount val="1"/>
                <c:pt idx="0">
                  <c:v>Don't Know/Refused</c:v>
                </c:pt>
              </c:strCache>
            </c:strRef>
          </c:tx>
          <c:invertIfNegative val="0"/>
          <c:cat>
            <c:strRef>
              <c:f>[Data.xlsx]Sheet1!$A$30:$A$33</c:f>
              <c:strCache>
                <c:ptCount val="4"/>
                <c:pt idx="0">
                  <c:v>Protestants</c:v>
                </c:pt>
                <c:pt idx="1">
                  <c:v>Catholic</c:v>
                </c:pt>
                <c:pt idx="2">
                  <c:v>Mormon</c:v>
                </c:pt>
                <c:pt idx="3">
                  <c:v>Jewish</c:v>
                </c:pt>
              </c:strCache>
            </c:strRef>
          </c:cat>
          <c:val>
            <c:numRef>
              <c:f>[Data.xlsx]Sheet1!$D$30:$D$33</c:f>
              <c:numCache>
                <c:formatCode>General</c:formatCode>
                <c:ptCount val="4"/>
                <c:pt idx="0">
                  <c:v>7</c:v>
                </c:pt>
                <c:pt idx="1">
                  <c:v>7</c:v>
                </c:pt>
                <c:pt idx="2">
                  <c:v>7</c:v>
                </c:pt>
                <c:pt idx="3">
                  <c:v>3</c:v>
                </c:pt>
              </c:numCache>
            </c:numRef>
          </c:val>
          <c:extLst>
            <c:ext xmlns:c16="http://schemas.microsoft.com/office/drawing/2014/chart" uri="{C3380CC4-5D6E-409C-BE32-E72D297353CC}">
              <c16:uniqueId val="{00000002-F652-3145-BAF4-B292E3A2EA05}"/>
            </c:ext>
          </c:extLst>
        </c:ser>
        <c:dLbls>
          <c:showLegendKey val="0"/>
          <c:showVal val="0"/>
          <c:showCatName val="0"/>
          <c:showSerName val="0"/>
          <c:showPercent val="0"/>
          <c:showBubbleSize val="0"/>
        </c:dLbls>
        <c:gapWidth val="150"/>
        <c:axId val="-444378816"/>
        <c:axId val="-444376768"/>
      </c:barChart>
      <c:catAx>
        <c:axId val="-444378816"/>
        <c:scaling>
          <c:orientation val="minMax"/>
        </c:scaling>
        <c:delete val="0"/>
        <c:axPos val="b"/>
        <c:numFmt formatCode="General" sourceLinked="0"/>
        <c:majorTickMark val="out"/>
        <c:minorTickMark val="none"/>
        <c:tickLblPos val="nextTo"/>
        <c:crossAx val="-444376768"/>
        <c:crosses val="autoZero"/>
        <c:auto val="1"/>
        <c:lblAlgn val="ctr"/>
        <c:lblOffset val="100"/>
        <c:noMultiLvlLbl val="0"/>
      </c:catAx>
      <c:valAx>
        <c:axId val="-444376768"/>
        <c:scaling>
          <c:orientation val="minMax"/>
        </c:scaling>
        <c:delete val="1"/>
        <c:axPos val="l"/>
        <c:majorGridlines>
          <c:spPr>
            <a:ln>
              <a:noFill/>
            </a:ln>
          </c:spPr>
        </c:majorGridlines>
        <c:numFmt formatCode="General" sourceLinked="1"/>
        <c:majorTickMark val="out"/>
        <c:minorTickMark val="none"/>
        <c:tickLblPos val="nextTo"/>
        <c:crossAx val="-444378816"/>
        <c:crosses val="autoZero"/>
        <c:crossBetween val="between"/>
      </c:valAx>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[Data.xlsx]Sheet1!$B$73</c:f>
              <c:strCache>
                <c:ptCount val="1"/>
                <c:pt idx="0">
                  <c:v>Agree</c:v>
                </c:pt>
              </c:strCache>
            </c:strRef>
          </c:tx>
          <c:invertIfNegative val="0"/>
          <c:dLbls>
            <c:spPr>
              <a:noFill/>
              <a:ln>
                <a:noFill/>
              </a:ln>
              <a:effectLst/>
            </c:spPr>
            <c:txPr>
              <a:bodyPr/>
              <a:lstStyle/>
              <a:p>
                <a:pPr>
                  <a:defRPr sz="1400"/>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[Data.xlsx]Sheet1!$A$74:$A$75</c:f>
              <c:strCache>
                <c:ptCount val="2"/>
                <c:pt idx="0">
                  <c:v>18-25</c:v>
                </c:pt>
                <c:pt idx="1">
                  <c:v>26+</c:v>
                </c:pt>
              </c:strCache>
            </c:strRef>
          </c:cat>
          <c:val>
            <c:numRef>
              <c:f>[Data.xlsx]Sheet1!$B$74:$B$75</c:f>
              <c:numCache>
                <c:formatCode>General</c:formatCode>
                <c:ptCount val="2"/>
                <c:pt idx="0">
                  <c:v>40</c:v>
                </c:pt>
                <c:pt idx="1">
                  <c:v>18</c:v>
                </c:pt>
              </c:numCache>
            </c:numRef>
          </c:val>
          <c:extLst>
            <c:ext xmlns:c16="http://schemas.microsoft.com/office/drawing/2014/chart" uri="{C3380CC4-5D6E-409C-BE32-E72D297353CC}">
              <c16:uniqueId val="{00000000-552D-3249-BE12-65D2BFC287AC}"/>
            </c:ext>
          </c:extLst>
        </c:ser>
        <c:ser>
          <c:idx val="1"/>
          <c:order val="1"/>
          <c:tx>
            <c:strRef>
              <c:f>[Data.xlsx]Sheet1!$C$73</c:f>
              <c:strCache>
                <c:ptCount val="1"/>
                <c:pt idx="0">
                  <c:v>Disagree</c:v>
                </c:pt>
              </c:strCache>
            </c:strRef>
          </c:tx>
          <c:invertIfNegative val="0"/>
          <c:dLbls>
            <c:spPr>
              <a:noFill/>
              <a:ln>
                <a:noFill/>
              </a:ln>
              <a:effectLst/>
            </c:spPr>
            <c:txPr>
              <a:bodyPr/>
              <a:lstStyle/>
              <a:p>
                <a:pPr>
                  <a:defRPr sz="1400"/>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[Data.xlsx]Sheet1!$A$74:$A$75</c:f>
              <c:strCache>
                <c:ptCount val="2"/>
                <c:pt idx="0">
                  <c:v>18-25</c:v>
                </c:pt>
                <c:pt idx="1">
                  <c:v>26+</c:v>
                </c:pt>
              </c:strCache>
            </c:strRef>
          </c:cat>
          <c:val>
            <c:numRef>
              <c:f>[Data.xlsx]Sheet1!$C$74:$C$75</c:f>
              <c:numCache>
                <c:formatCode>General</c:formatCode>
                <c:ptCount val="2"/>
                <c:pt idx="0">
                  <c:v>60</c:v>
                </c:pt>
                <c:pt idx="1">
                  <c:v>82</c:v>
                </c:pt>
              </c:numCache>
            </c:numRef>
          </c:val>
          <c:extLst>
            <c:ext xmlns:c16="http://schemas.microsoft.com/office/drawing/2014/chart" uri="{C3380CC4-5D6E-409C-BE32-E72D297353CC}">
              <c16:uniqueId val="{00000001-552D-3249-BE12-65D2BFC287AC}"/>
            </c:ext>
          </c:extLst>
        </c:ser>
        <c:dLbls>
          <c:showLegendKey val="0"/>
          <c:showVal val="0"/>
          <c:showCatName val="0"/>
          <c:showSerName val="0"/>
          <c:showPercent val="0"/>
          <c:showBubbleSize val="0"/>
        </c:dLbls>
        <c:gapWidth val="150"/>
        <c:axId val="-485598624"/>
        <c:axId val="-443815952"/>
      </c:barChart>
      <c:catAx>
        <c:axId val="-485598624"/>
        <c:scaling>
          <c:orientation val="minMax"/>
        </c:scaling>
        <c:delete val="0"/>
        <c:axPos val="b"/>
        <c:numFmt formatCode="General" sourceLinked="0"/>
        <c:majorTickMark val="out"/>
        <c:minorTickMark val="none"/>
        <c:tickLblPos val="nextTo"/>
        <c:txPr>
          <a:bodyPr/>
          <a:lstStyle/>
          <a:p>
            <a:pPr>
              <a:defRPr sz="1400"/>
            </a:pPr>
            <a:endParaRPr lang="en-US"/>
          </a:p>
        </c:txPr>
        <c:crossAx val="-443815952"/>
        <c:crosses val="autoZero"/>
        <c:auto val="1"/>
        <c:lblAlgn val="ctr"/>
        <c:lblOffset val="100"/>
        <c:noMultiLvlLbl val="0"/>
      </c:catAx>
      <c:valAx>
        <c:axId val="-443815952"/>
        <c:scaling>
          <c:orientation val="minMax"/>
        </c:scaling>
        <c:delete val="1"/>
        <c:axPos val="l"/>
        <c:majorGridlines>
          <c:spPr>
            <a:ln>
              <a:noFill/>
            </a:ln>
          </c:spPr>
        </c:majorGridlines>
        <c:numFmt formatCode="General" sourceLinked="1"/>
        <c:majorTickMark val="out"/>
        <c:minorTickMark val="none"/>
        <c:tickLblPos val="nextTo"/>
        <c:crossAx val="-485598624"/>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[Data.xlsx]Sheet1!$L$97</c:f>
              <c:strCache>
                <c:ptCount val="1"/>
                <c:pt idx="0">
                  <c:v>Agree</c:v>
                </c:pt>
              </c:strCache>
            </c:strRef>
          </c:tx>
          <c:invertIfNegative val="0"/>
          <c:dPt>
            <c:idx val="0"/>
            <c:invertIfNegative val="0"/>
            <c:bubble3D val="0"/>
            <c:spPr>
              <a:solidFill>
                <a:schemeClr val="accent4"/>
              </a:solidFill>
            </c:spPr>
            <c:extLst>
              <c:ext xmlns:c16="http://schemas.microsoft.com/office/drawing/2014/chart" uri="{C3380CC4-5D6E-409C-BE32-E72D297353CC}">
                <c16:uniqueId val="{00000001-8929-0E40-8A0E-821B54818204}"/>
              </c:ext>
            </c:extLst>
          </c:dPt>
          <c:dPt>
            <c:idx val="2"/>
            <c:invertIfNegative val="0"/>
            <c:bubble3D val="0"/>
            <c:spPr>
              <a:solidFill>
                <a:schemeClr val="accent2"/>
              </a:solidFill>
            </c:spPr>
            <c:extLst>
              <c:ext xmlns:c16="http://schemas.microsoft.com/office/drawing/2014/chart" uri="{C3380CC4-5D6E-409C-BE32-E72D297353CC}">
                <c16:uniqueId val="{00000003-8929-0E40-8A0E-821B54818204}"/>
              </c:ext>
            </c:extLst>
          </c:dPt>
          <c:dLbls>
            <c:spPr>
              <a:noFill/>
              <a:ln>
                <a:noFill/>
              </a:ln>
              <a:effectLst/>
            </c:spPr>
            <c:txPr>
              <a:bodyPr/>
              <a:lstStyle/>
              <a:p>
                <a:pPr>
                  <a:defRPr sz="1400"/>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[Data.xlsx]Sheet1!$K$98:$K$100</c:f>
              <c:strCache>
                <c:ptCount val="3"/>
                <c:pt idx="0">
                  <c:v>Evolution, guided by God</c:v>
                </c:pt>
                <c:pt idx="1">
                  <c:v>Evolution, God had no part</c:v>
                </c:pt>
                <c:pt idx="2">
                  <c:v>God created in present form</c:v>
                </c:pt>
              </c:strCache>
            </c:strRef>
          </c:cat>
          <c:val>
            <c:numRef>
              <c:f>[Data.xlsx]Sheet1!$L$98:$L$100</c:f>
              <c:numCache>
                <c:formatCode>General</c:formatCode>
                <c:ptCount val="3"/>
                <c:pt idx="0">
                  <c:v>31</c:v>
                </c:pt>
                <c:pt idx="1">
                  <c:v>19</c:v>
                </c:pt>
                <c:pt idx="2">
                  <c:v>42</c:v>
                </c:pt>
              </c:numCache>
            </c:numRef>
          </c:val>
          <c:extLst>
            <c:ext xmlns:c16="http://schemas.microsoft.com/office/drawing/2014/chart" uri="{C3380CC4-5D6E-409C-BE32-E72D297353CC}">
              <c16:uniqueId val="{00000004-8929-0E40-8A0E-821B54818204}"/>
            </c:ext>
          </c:extLst>
        </c:ser>
        <c:dLbls>
          <c:showLegendKey val="0"/>
          <c:showVal val="0"/>
          <c:showCatName val="0"/>
          <c:showSerName val="0"/>
          <c:showPercent val="0"/>
          <c:showBubbleSize val="0"/>
        </c:dLbls>
        <c:gapWidth val="150"/>
        <c:axId val="6350016"/>
        <c:axId val="-505704640"/>
      </c:barChart>
      <c:catAx>
        <c:axId val="6350016"/>
        <c:scaling>
          <c:orientation val="minMax"/>
        </c:scaling>
        <c:delete val="0"/>
        <c:axPos val="b"/>
        <c:numFmt formatCode="General" sourceLinked="0"/>
        <c:majorTickMark val="out"/>
        <c:minorTickMark val="none"/>
        <c:tickLblPos val="nextTo"/>
        <c:crossAx val="-505704640"/>
        <c:crosses val="autoZero"/>
        <c:auto val="1"/>
        <c:lblAlgn val="ctr"/>
        <c:lblOffset val="100"/>
        <c:noMultiLvlLbl val="0"/>
      </c:catAx>
      <c:valAx>
        <c:axId val="-505704640"/>
        <c:scaling>
          <c:orientation val="minMax"/>
        </c:scaling>
        <c:delete val="0"/>
        <c:axPos val="l"/>
        <c:majorGridlines>
          <c:spPr>
            <a:ln>
              <a:noFill/>
            </a:ln>
          </c:spPr>
        </c:majorGridlines>
        <c:numFmt formatCode="General" sourceLinked="1"/>
        <c:majorTickMark val="out"/>
        <c:minorTickMark val="none"/>
        <c:tickLblPos val="nextTo"/>
        <c:crossAx val="6350016"/>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7A6E235A-F033-1444-946B-18FB7DAB2CAA}" type="slidenum">
              <a:rPr lang="en-US"/>
              <a:pPr/>
              <a:t>‹#›</a:t>
            </a:fld>
            <a:endParaRPr lang="en-US"/>
          </a:p>
        </p:txBody>
      </p:sp>
    </p:spTree>
    <p:extLst>
      <p:ext uri="{BB962C8B-B14F-4D97-AF65-F5344CB8AC3E}">
        <p14:creationId xmlns:p14="http://schemas.microsoft.com/office/powerpoint/2010/main" val="3845892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65" charset="0"/>
        <a:ea typeface="ＭＳ Ｐゴシック" pitchFamily="-65" charset="-128"/>
        <a:cs typeface="ＭＳ Ｐゴシック" pitchFamily="-65" charset="-128"/>
      </a:defRPr>
    </a:lvl1pPr>
    <a:lvl2pPr marL="4572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2pPr>
    <a:lvl3pPr marL="9144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3pPr>
    <a:lvl4pPr marL="13716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4pPr>
    <a:lvl5pPr marL="18288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3" Type="http://schemas.openxmlformats.org/officeDocument/2006/relationships/hyperlink" Target="https://en.wikipedia.org/wiki/US_Constitution" TargetMode="External"/><Relationship Id="rId18" Type="http://schemas.openxmlformats.org/officeDocument/2006/relationships/hyperlink" Target="http://en.wikipedia.org/wiki/United_States_District_Court_for_the_Eastern_District_of_Arkansas" TargetMode="External"/><Relationship Id="rId26" Type="http://schemas.openxmlformats.org/officeDocument/2006/relationships/hyperlink" Target="http://en.wikipedia.org/wiki/Religion" TargetMode="External"/><Relationship Id="rId3" Type="http://schemas.openxmlformats.org/officeDocument/2006/relationships/hyperlink" Target="https://en.wikipedia.org/wiki/Case_citation" TargetMode="External"/><Relationship Id="rId21" Type="http://schemas.openxmlformats.org/officeDocument/2006/relationships/hyperlink" Target="http://en.wikipedia.org/wiki/Education_in_the_United_States" TargetMode="External"/><Relationship Id="rId7" Type="http://schemas.openxmlformats.org/officeDocument/2006/relationships/hyperlink" Target="https://en.wikipedia.org/wiki/Tennessee" TargetMode="External"/><Relationship Id="rId12" Type="http://schemas.openxmlformats.org/officeDocument/2006/relationships/hyperlink" Target="https://en.wikipedia.org/wiki/Establishment_clause" TargetMode="External"/><Relationship Id="rId17" Type="http://schemas.openxmlformats.org/officeDocument/2006/relationships/hyperlink" Target="http://en.wikipedia.org/wiki/Lawsuit" TargetMode="External"/><Relationship Id="rId25" Type="http://schemas.openxmlformats.org/officeDocument/2006/relationships/hyperlink" Target="http://en.wikipedia.org/wiki/William_Overton_(judge)" TargetMode="External"/><Relationship Id="rId33" Type="http://schemas.openxmlformats.org/officeDocument/2006/relationships/hyperlink" Target="http://en.wikipedia.org/wiki/McLean_v._Arkansas#cite_note-lenny-3" TargetMode="External"/><Relationship Id="rId2" Type="http://schemas.openxmlformats.org/officeDocument/2006/relationships/slide" Target="../slides/slide14.xml"/><Relationship Id="rId16" Type="http://schemas.openxmlformats.org/officeDocument/2006/relationships/hyperlink" Target="http://en.wikipedia.org/wiki/Arkansas" TargetMode="External"/><Relationship Id="rId20" Type="http://schemas.openxmlformats.org/officeDocument/2006/relationships/hyperlink" Target="http://en.wikipedia.org/wiki/Creation_science" TargetMode="External"/><Relationship Id="rId29" Type="http://schemas.openxmlformats.org/officeDocument/2006/relationships/hyperlink" Target="http://en.wikipedia.org/wiki/McLean_v._Arkansas#cite_note-2" TargetMode="External"/><Relationship Id="rId1" Type="http://schemas.openxmlformats.org/officeDocument/2006/relationships/notesMaster" Target="../notesMasters/notesMaster1.xml"/><Relationship Id="rId6" Type="http://schemas.openxmlformats.org/officeDocument/2006/relationships/hyperlink" Target="https://en.wikipedia.org/wiki/United_States_Court_of_Appeals_for_the_Sixth_Circuit" TargetMode="External"/><Relationship Id="rId11" Type="http://schemas.openxmlformats.org/officeDocument/2006/relationships/hyperlink" Target="https://en.wikipedia.org/wiki/Science" TargetMode="External"/><Relationship Id="rId24" Type="http://schemas.openxmlformats.org/officeDocument/2006/relationships/hyperlink" Target="http://en.wikipedia.org/wiki/First_Amendment_to_the_United_States_Constitution" TargetMode="External"/><Relationship Id="rId32" Type="http://schemas.openxmlformats.org/officeDocument/2006/relationships/hyperlink" Target="http://en.wikipedia.org/wiki/Supreme_Court_of_the_United_States" TargetMode="External"/><Relationship Id="rId5" Type="http://schemas.openxmlformats.org/officeDocument/2006/relationships/hyperlink" Target="https://en.wikipedia.org/wiki/Daniel_v._Waters#cite_note-1" TargetMode="External"/><Relationship Id="rId15" Type="http://schemas.openxmlformats.org/officeDocument/2006/relationships/hyperlink" Target="http://en.wikipedia.org/wiki/Legal_case" TargetMode="External"/><Relationship Id="rId23" Type="http://schemas.openxmlformats.org/officeDocument/2006/relationships/hyperlink" Target="http://en.wikipedia.org/wiki/Establishment_Clause_of_the_First_Amendment" TargetMode="External"/><Relationship Id="rId28" Type="http://schemas.openxmlformats.org/officeDocument/2006/relationships/hyperlink" Target="http://en.wikipedia.org/wiki/McLean_v._Arkansas#cite_note-BF07-1" TargetMode="External"/><Relationship Id="rId10" Type="http://schemas.openxmlformats.org/officeDocument/2006/relationships/hyperlink" Target="https://en.wikipedia.org/wiki/Public_school_(government_funded)" TargetMode="External"/><Relationship Id="rId19" Type="http://schemas.openxmlformats.org/officeDocument/2006/relationships/hyperlink" Target="http://en.wikipedia.org/wiki/State_law" TargetMode="External"/><Relationship Id="rId31" Type="http://schemas.openxmlformats.org/officeDocument/2006/relationships/hyperlink" Target="http://en.wikipedia.org/wiki/Louisiana" TargetMode="External"/><Relationship Id="rId4" Type="http://schemas.openxmlformats.org/officeDocument/2006/relationships/hyperlink" Target="https://en.wikipedia.org/wiki/F.2d" TargetMode="External"/><Relationship Id="rId9" Type="http://schemas.openxmlformats.org/officeDocument/2006/relationships/hyperlink" Target="https://en.wikipedia.org/wiki/Creationism" TargetMode="External"/><Relationship Id="rId14" Type="http://schemas.openxmlformats.org/officeDocument/2006/relationships/hyperlink" Target="https://en.wikipedia.org/wiki/National_Association_of_Biology_Teachers" TargetMode="External"/><Relationship Id="rId22" Type="http://schemas.openxmlformats.org/officeDocument/2006/relationships/hyperlink" Target="http://en.wikipedia.org/wiki/Unconstitutional" TargetMode="External"/><Relationship Id="rId27" Type="http://schemas.openxmlformats.org/officeDocument/2006/relationships/hyperlink" Target="http://en.wikipedia.org/wiki/Creationism" TargetMode="External"/><Relationship Id="rId30" Type="http://schemas.openxmlformats.org/officeDocument/2006/relationships/hyperlink" Target="http://en.wikipedia.org/wiki/Edwards_v._Aguillard" TargetMode="External"/><Relationship Id="rId8" Type="http://schemas.openxmlformats.org/officeDocument/2006/relationships/hyperlink" Target="https://en.wikipedia.org/wiki/Evolution" TargetMode="Externa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en.wikipedia.org/wiki/Creation_science" TargetMode="External"/><Relationship Id="rId13" Type="http://schemas.openxmlformats.org/officeDocument/2006/relationships/hyperlink" Target="http://en.wikipedia.org/wiki/William_Overton_(judge)" TargetMode="External"/><Relationship Id="rId18" Type="http://schemas.openxmlformats.org/officeDocument/2006/relationships/hyperlink" Target="http://en.wikipedia.org/wiki/Edwards_v._Aguillard" TargetMode="External"/><Relationship Id="rId3" Type="http://schemas.openxmlformats.org/officeDocument/2006/relationships/hyperlink" Target="http://en.wikipedia.org/wiki/Legal_case" TargetMode="External"/><Relationship Id="rId21" Type="http://schemas.openxmlformats.org/officeDocument/2006/relationships/hyperlink" Target="http://en.wikipedia.org/wiki/McLean_v._Arkansas#cite_note-lenny-3" TargetMode="External"/><Relationship Id="rId7" Type="http://schemas.openxmlformats.org/officeDocument/2006/relationships/hyperlink" Target="http://en.wikipedia.org/wiki/State_law" TargetMode="External"/><Relationship Id="rId12" Type="http://schemas.openxmlformats.org/officeDocument/2006/relationships/hyperlink" Target="http://en.wikipedia.org/wiki/First_Amendment_to_the_United_States_Constitution" TargetMode="External"/><Relationship Id="rId17" Type="http://schemas.openxmlformats.org/officeDocument/2006/relationships/hyperlink" Target="http://en.wikipedia.org/wiki/McLean_v._Arkansas#cite_note-2" TargetMode="External"/><Relationship Id="rId2" Type="http://schemas.openxmlformats.org/officeDocument/2006/relationships/slide" Target="../slides/slide15.xml"/><Relationship Id="rId16" Type="http://schemas.openxmlformats.org/officeDocument/2006/relationships/hyperlink" Target="http://en.wikipedia.org/wiki/McLean_v._Arkansas#cite_note-BF07-1" TargetMode="External"/><Relationship Id="rId20" Type="http://schemas.openxmlformats.org/officeDocument/2006/relationships/hyperlink" Target="http://en.wikipedia.org/wiki/Supreme_Court_of_the_United_States" TargetMode="External"/><Relationship Id="rId1" Type="http://schemas.openxmlformats.org/officeDocument/2006/relationships/notesMaster" Target="../notesMasters/notesMaster1.xml"/><Relationship Id="rId6" Type="http://schemas.openxmlformats.org/officeDocument/2006/relationships/hyperlink" Target="http://en.wikipedia.org/wiki/United_States_District_Court_for_the_Eastern_District_of_Arkansas" TargetMode="External"/><Relationship Id="rId11" Type="http://schemas.openxmlformats.org/officeDocument/2006/relationships/hyperlink" Target="http://en.wikipedia.org/wiki/Establishment_Clause_of_the_First_Amendment" TargetMode="External"/><Relationship Id="rId5" Type="http://schemas.openxmlformats.org/officeDocument/2006/relationships/hyperlink" Target="http://en.wikipedia.org/wiki/Lawsuit" TargetMode="External"/><Relationship Id="rId15" Type="http://schemas.openxmlformats.org/officeDocument/2006/relationships/hyperlink" Target="http://en.wikipedia.org/wiki/Creationism" TargetMode="External"/><Relationship Id="rId10" Type="http://schemas.openxmlformats.org/officeDocument/2006/relationships/hyperlink" Target="http://en.wikipedia.org/wiki/Unconstitutional" TargetMode="External"/><Relationship Id="rId19" Type="http://schemas.openxmlformats.org/officeDocument/2006/relationships/hyperlink" Target="http://en.wikipedia.org/wiki/Louisiana" TargetMode="External"/><Relationship Id="rId4" Type="http://schemas.openxmlformats.org/officeDocument/2006/relationships/hyperlink" Target="http://en.wikipedia.org/wiki/Arkansas" TargetMode="External"/><Relationship Id="rId9" Type="http://schemas.openxmlformats.org/officeDocument/2006/relationships/hyperlink" Target="http://en.wikipedia.org/wiki/Education_in_the_United_States" TargetMode="External"/><Relationship Id="rId14" Type="http://schemas.openxmlformats.org/officeDocument/2006/relationships/hyperlink" Target="http://en.wikipedia.org/wiki/Religion"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28C0EE-8F74-844A-934C-D69E58005E91}" type="slidenum">
              <a:rPr lang="en-US"/>
              <a:pPr/>
              <a:t>1</a:t>
            </a:fld>
            <a:endParaRPr lang="en-US"/>
          </a:p>
        </p:txBody>
      </p:sp>
      <p:sp>
        <p:nvSpPr>
          <p:cNvPr id="43010"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1"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eaLnBrk="0" hangingPunct="0">
              <a:spcBef>
                <a:spcPct val="0"/>
              </a:spcBef>
            </a:pPr>
            <a:endParaRPr lang="en-US" sz="2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dealing with this hypothesis, I want to point out a couple of things.  </a:t>
            </a:r>
          </a:p>
          <a:p>
            <a:endParaRPr lang="en-US" dirty="0"/>
          </a:p>
          <a:p>
            <a:r>
              <a:rPr lang="en-US" dirty="0"/>
              <a:t>First, I want to emphasize that the Official position of the Church</a:t>
            </a:r>
            <a:r>
              <a:rPr lang="en-US" baseline="0" dirty="0"/>
              <a:t> toward science has not changed since its inception back in the 1800’s.  Joseph Smith, the founding prophet of our Church said…</a:t>
            </a:r>
          </a:p>
          <a:p>
            <a:endParaRPr lang="en-US" baseline="0" dirty="0"/>
          </a:p>
          <a:p>
            <a:r>
              <a:rPr lang="en-US" baseline="0" dirty="0"/>
              <a:t>The First Presidency of the Church, which includes the current Prophet and his two counselors said, in 1910…</a:t>
            </a:r>
          </a:p>
          <a:p>
            <a:endParaRPr lang="en-US" baseline="0" dirty="0"/>
          </a:p>
          <a:p>
            <a:r>
              <a:rPr lang="en-US" baseline="0" dirty="0"/>
              <a:t>And a recent Prophet of the Church said in 1999…</a:t>
            </a:r>
            <a:endParaRPr lang="en-US" dirty="0"/>
          </a:p>
        </p:txBody>
      </p:sp>
      <p:sp>
        <p:nvSpPr>
          <p:cNvPr id="4" name="Slide Number Placeholder 3"/>
          <p:cNvSpPr>
            <a:spLocks noGrp="1"/>
          </p:cNvSpPr>
          <p:nvPr>
            <p:ph type="sldNum" sz="quarter" idx="10"/>
          </p:nvPr>
        </p:nvSpPr>
        <p:spPr/>
        <p:txBody>
          <a:bodyPr/>
          <a:lstStyle/>
          <a:p>
            <a:fld id="{9DBB0AF3-8BF2-F449-B350-68AF3899B81E}" type="slidenum">
              <a:rPr lang="en-US" smtClean="0"/>
              <a:t>21</a:t>
            </a:fld>
            <a:endParaRPr lang="en-US"/>
          </a:p>
        </p:txBody>
      </p:sp>
    </p:spTree>
    <p:extLst>
      <p:ext uri="{BB962C8B-B14F-4D97-AF65-F5344CB8AC3E}">
        <p14:creationId xmlns:p14="http://schemas.microsoft.com/office/powerpoint/2010/main" val="1437912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57834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6E235A-F033-1444-946B-18FB7DAB2CAA}" type="slidenum">
              <a:rPr lang="en-US" smtClean="0"/>
              <a:pPr/>
              <a:t>27</a:t>
            </a:fld>
            <a:endParaRPr lang="en-US"/>
          </a:p>
        </p:txBody>
      </p:sp>
    </p:spTree>
    <p:extLst>
      <p:ext uri="{BB962C8B-B14F-4D97-AF65-F5344CB8AC3E}">
        <p14:creationId xmlns:p14="http://schemas.microsoft.com/office/powerpoint/2010/main" val="4003041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Why low acceptance of evolution is concerning!</a:t>
            </a:r>
          </a:p>
          <a:p>
            <a:r>
              <a:rPr lang="en-US" dirty="0"/>
              <a:t>People</a:t>
            </a:r>
            <a:r>
              <a:rPr lang="en-US" baseline="0" dirty="0"/>
              <a:t> are unable to fully engage in…</a:t>
            </a:r>
          </a:p>
          <a:p>
            <a:endParaRPr lang="en-US" dirty="0"/>
          </a:p>
          <a:p>
            <a:r>
              <a:rPr lang="en-US" dirty="0"/>
              <a:t>If we look at how the U.S. ranks among evolution acceptance…</a:t>
            </a:r>
          </a:p>
          <a:p>
            <a:endParaRPr lang="en-US" dirty="0"/>
          </a:p>
          <a:p>
            <a:r>
              <a:rPr lang="en-US" dirty="0"/>
              <a:t>39% accept</a:t>
            </a:r>
          </a:p>
          <a:p>
            <a:r>
              <a:rPr lang="en-US" dirty="0"/>
              <a:t>36% uncertain</a:t>
            </a:r>
          </a:p>
          <a:p>
            <a:endParaRPr lang="en-US" dirty="0"/>
          </a:p>
          <a:p>
            <a:r>
              <a:rPr lang="en-US" dirty="0"/>
              <a:t>…down from 45 and 40.</a:t>
            </a:r>
          </a:p>
        </p:txBody>
      </p:sp>
      <p:sp>
        <p:nvSpPr>
          <p:cNvPr id="4" name="Slide Number Placeholder 3"/>
          <p:cNvSpPr>
            <a:spLocks noGrp="1"/>
          </p:cNvSpPr>
          <p:nvPr>
            <p:ph type="sldNum" sz="quarter" idx="10"/>
          </p:nvPr>
        </p:nvSpPr>
        <p:spPr/>
        <p:txBody>
          <a:bodyPr/>
          <a:lstStyle/>
          <a:p>
            <a:fld id="{41C07BF1-EC18-9048-82A1-B69F528414BF}" type="slidenum">
              <a:rPr lang="en-US" smtClean="0"/>
              <a:t>2</a:t>
            </a:fld>
            <a:endParaRPr lang="en-US" dirty="0"/>
          </a:p>
        </p:txBody>
      </p:sp>
    </p:spTree>
    <p:extLst>
      <p:ext uri="{BB962C8B-B14F-4D97-AF65-F5344CB8AC3E}">
        <p14:creationId xmlns:p14="http://schemas.microsoft.com/office/powerpoint/2010/main" val="3133681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No death</a:t>
            </a:r>
            <a:r>
              <a:rPr lang="en-US" baseline="0" dirty="0"/>
              <a:t> before the fall was said by McConkie in his book.  It is also in the Bible Dictionary.  The Bible Dictionary was written by Robert J. Matthews.  So, McConkie got that verbiage from Matthews.  </a:t>
            </a:r>
            <a:endParaRPr lang="en-US" dirty="0"/>
          </a:p>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6E235A-F033-1444-946B-18FB7DAB2CAA}" type="slidenum">
              <a:rPr lang="en-US" smtClean="0"/>
              <a:pPr/>
              <a:t>36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6E235A-F033-1444-946B-18FB7DAB2CAA}" type="slidenum">
              <a:rPr lang="en-US" smtClean="0"/>
              <a:pPr/>
              <a:t>37</a:t>
            </a:fld>
            <a:endParaRPr lang="en-US"/>
          </a:p>
        </p:txBody>
      </p:sp>
    </p:spTree>
    <p:extLst>
      <p:ext uri="{BB962C8B-B14F-4D97-AF65-F5344CB8AC3E}">
        <p14:creationId xmlns:p14="http://schemas.microsoft.com/office/powerpoint/2010/main" val="18365173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6E235A-F033-1444-946B-18FB7DAB2CAA}" type="slidenum">
              <a:rPr lang="en-US" smtClean="0"/>
              <a:pPr/>
              <a:t>38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6E235A-F033-1444-946B-18FB7DAB2CAA}" type="slidenum">
              <a:rPr lang="en-US" smtClean="0"/>
              <a:pPr/>
              <a:t>39</a:t>
            </a:fld>
            <a:endParaRPr lang="en-US"/>
          </a:p>
        </p:txBody>
      </p:sp>
    </p:spTree>
    <p:extLst>
      <p:ext uri="{BB962C8B-B14F-4D97-AF65-F5344CB8AC3E}">
        <p14:creationId xmlns:p14="http://schemas.microsoft.com/office/powerpoint/2010/main" val="1204185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8422DEC5-3545-AA45-870D-2E0D5CA39C04}" type="slidenum">
              <a:rPr lang="en-US" sz="1200">
                <a:latin typeface="Times" charset="0"/>
              </a:rPr>
              <a:pPr algn="r"/>
              <a:t>13</a:t>
            </a:fld>
            <a:endParaRPr lang="en-US" sz="1200">
              <a:latin typeface="Times" charset="0"/>
            </a:endParaRPr>
          </a:p>
        </p:txBody>
      </p:sp>
      <p:sp>
        <p:nvSpPr>
          <p:cNvPr id="80899" name="Rectangle 1026"/>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0900"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marL="228600" indent="-228600" defTabSz="914400">
              <a:buFontTx/>
              <a:buAutoNum type="arabicPeriod"/>
            </a:pPr>
            <a:r>
              <a:rPr lang="en-US"/>
              <a:t>Based on the premise that the mechanisms of creation are not open to scientific investigation.</a:t>
            </a:r>
          </a:p>
          <a:p>
            <a:pPr marL="228600" indent="-228600" defTabSz="914400">
              <a:buFontTx/>
              <a:buAutoNum type="arabicPeriod"/>
            </a:pPr>
            <a:r>
              <a:rPr lang="en-US"/>
              <a:t> This is a very different view from the LDS packet</a:t>
            </a:r>
          </a:p>
          <a:p>
            <a:pPr marL="228600" indent="-228600" defTabSz="914400"/>
            <a:endParaRPr lang="en-US"/>
          </a:p>
          <a:p>
            <a:pPr marL="228600" indent="-228600" defTabSz="914400"/>
            <a:r>
              <a:rPr lang="en-US"/>
              <a:t>“Our religion is not hostile to real science.  That which is demonstrated, we accept with joy….”</a:t>
            </a:r>
          </a:p>
          <a:p>
            <a:pPr marL="228600" indent="-228600" defTabSz="914400"/>
            <a:endParaRPr lang="en-US"/>
          </a:p>
          <a:p>
            <a:pPr marL="228600" indent="-228600" defTabSz="914400"/>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9BC0A4D2-1064-EA40-BCFB-61DAB9548DF3}" type="slidenum">
              <a:rPr lang="en-US" sz="1200">
                <a:latin typeface="Times New Roman" charset="0"/>
              </a:rPr>
              <a:pPr algn="r"/>
              <a:t>14</a:t>
            </a:fld>
            <a:endParaRPr lang="en-US" sz="1200">
              <a:latin typeface="Times New Roman" charset="0"/>
            </a:endParaRPr>
          </a:p>
        </p:txBody>
      </p:sp>
      <p:sp>
        <p:nvSpPr>
          <p:cNvPr id="88067"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8068" name="Rectangle 3"/>
          <p:cNvSpPr>
            <a:spLocks noGrp="1" noChangeArrowheads="1"/>
          </p:cNvSpPr>
          <p:nvPr>
            <p:ph type="body" idx="1"/>
          </p:nvPr>
        </p:nvSpPr>
        <p:spPr bwMode="auto">
          <a:xfrm>
            <a:off x="914400" y="4343400"/>
            <a:ext cx="5029200" cy="4114800"/>
          </a:xfrm>
          <a:prstGeom prst="rect">
            <a:avLst/>
          </a:prstGeom>
          <a:noFill/>
          <a:ln>
            <a:solidFill>
              <a:srgbClr val="000000"/>
            </a:solidFill>
            <a:miter lim="800000"/>
            <a:headEnd/>
            <a:tailEnd/>
          </a:ln>
        </p:spPr>
        <p:txBody>
          <a:bodyPr>
            <a:prstTxWarp prst="textNoShape">
              <a:avLst/>
            </a:prstTxWarp>
          </a:bodyPr>
          <a:lstStyle/>
          <a:p>
            <a:r>
              <a:rPr lang="en-US" b="1" dirty="0"/>
              <a:t>Creation Research Society, Institute for Creation Research: </a:t>
            </a:r>
            <a:r>
              <a:rPr lang="en-US" b="0" dirty="0"/>
              <a:t>Societies created in an effort to make creationism more ‘scientific’.  However, these efforts served only to try to discredit evolution.</a:t>
            </a:r>
            <a:endParaRPr lang="en-US" b="1" dirty="0"/>
          </a:p>
          <a:p>
            <a:endParaRPr lang="en-US" b="1" dirty="0"/>
          </a:p>
          <a:p>
            <a:r>
              <a:rPr lang="en-US" b="1" dirty="0"/>
              <a:t>Equal Time (from Wikipedia):  </a:t>
            </a:r>
            <a:r>
              <a:rPr lang="en-US" sz="1200" b="1" i="1" kern="1200" dirty="0">
                <a:solidFill>
                  <a:schemeClr val="tx1"/>
                </a:solidFill>
                <a:effectLst/>
                <a:latin typeface="Arial" pitchFamily="-65" charset="0"/>
                <a:ea typeface="ＭＳ Ｐゴシック" pitchFamily="-65" charset="-128"/>
                <a:cs typeface="ＭＳ Ｐゴシック" pitchFamily="-65" charset="-128"/>
              </a:rPr>
              <a:t>Daniel v. Waters</a:t>
            </a:r>
            <a:r>
              <a:rPr lang="en-US" sz="1200" b="0" i="0" kern="1200" dirty="0">
                <a:solidFill>
                  <a:schemeClr val="tx1"/>
                </a:solidFill>
                <a:effectLst/>
                <a:latin typeface="Arial" pitchFamily="-65" charset="0"/>
                <a:ea typeface="ＭＳ Ｐゴシック" pitchFamily="-65" charset="-128"/>
                <a:cs typeface="ＭＳ Ｐゴシック" pitchFamily="-65" charset="-128"/>
              </a:rPr>
              <a:t>,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3" tooltip="Case citation"/>
              </a:rPr>
              <a:t>515</a:t>
            </a:r>
            <a:r>
              <a:rPr lang="en-US" sz="1200" b="0" i="0" kern="1200" dirty="0">
                <a:solidFill>
                  <a:schemeClr val="tx1"/>
                </a:solidFill>
                <a:effectLst/>
                <a:latin typeface="Arial" pitchFamily="-65" charset="0"/>
                <a:ea typeface="ＭＳ Ｐゴシック" pitchFamily="-65" charset="-128"/>
                <a:cs typeface="ＭＳ Ｐゴシック" pitchFamily="-65" charset="-128"/>
              </a:rPr>
              <a:t>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4" tooltip="F.2d"/>
              </a:rPr>
              <a:t>F.2d</a:t>
            </a:r>
            <a:r>
              <a:rPr lang="en-US" sz="1200" b="0" i="0" kern="1200" dirty="0">
                <a:solidFill>
                  <a:schemeClr val="tx1"/>
                </a:solidFill>
                <a:effectLst/>
                <a:latin typeface="Arial" pitchFamily="-65" charset="0"/>
                <a:ea typeface="ＭＳ Ｐゴシック" pitchFamily="-65" charset="-128"/>
                <a:cs typeface="ＭＳ Ｐゴシック" pitchFamily="-65" charset="-128"/>
              </a:rPr>
              <a:t> 485 (6th Cir. 1975)</a:t>
            </a:r>
            <a:r>
              <a:rPr lang="en-US" sz="1200" b="0" i="0" u="none" strike="noStrike" kern="1200" baseline="30000" dirty="0">
                <a:solidFill>
                  <a:schemeClr val="tx1"/>
                </a:solidFill>
                <a:effectLst/>
                <a:latin typeface="Arial" pitchFamily="-65" charset="0"/>
                <a:ea typeface="ＭＳ Ｐゴシック" pitchFamily="-65" charset="-128"/>
                <a:cs typeface="ＭＳ Ｐゴシック" pitchFamily="-65" charset="-128"/>
                <a:hlinkClick r:id="rId5"/>
              </a:rPr>
              <a:t>[1]</a:t>
            </a:r>
            <a:r>
              <a:rPr lang="en-US" sz="1200" b="0" i="0" kern="1200" dirty="0">
                <a:solidFill>
                  <a:schemeClr val="tx1"/>
                </a:solidFill>
                <a:effectLst/>
                <a:latin typeface="Arial" pitchFamily="-65" charset="0"/>
                <a:ea typeface="ＭＳ Ｐゴシック" pitchFamily="-65" charset="-128"/>
                <a:cs typeface="ＭＳ Ｐゴシック" pitchFamily="-65" charset="-128"/>
              </a:rPr>
              <a:t> was a 1975 legal case in which the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6" tooltip="United States Court of Appeals for the Sixth Circuit"/>
              </a:rPr>
              <a:t>United States Court of Appeals for the Sixth Circuit</a:t>
            </a:r>
            <a:r>
              <a:rPr lang="en-US" sz="1200" b="0" i="0" kern="1200" dirty="0">
                <a:solidFill>
                  <a:schemeClr val="tx1"/>
                </a:solidFill>
                <a:effectLst/>
                <a:latin typeface="Arial" pitchFamily="-65" charset="0"/>
                <a:ea typeface="ＭＳ Ｐゴシック" pitchFamily="-65" charset="-128"/>
                <a:cs typeface="ＭＳ Ｐゴシック" pitchFamily="-65" charset="-128"/>
              </a:rPr>
              <a:t> struck down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7" tooltip="Tennessee"/>
              </a:rPr>
              <a:t>Tennessee</a:t>
            </a:r>
            <a:r>
              <a:rPr lang="en-US" sz="1200" b="0" i="0" kern="1200" dirty="0">
                <a:solidFill>
                  <a:schemeClr val="tx1"/>
                </a:solidFill>
                <a:effectLst/>
                <a:latin typeface="Arial" pitchFamily="-65" charset="0"/>
                <a:ea typeface="ＭＳ Ｐゴシック" pitchFamily="-65" charset="-128"/>
                <a:cs typeface="ＭＳ Ｐゴシック" pitchFamily="-65" charset="-128"/>
              </a:rPr>
              <a:t>'s law regarding the teaching of "equal time" of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8" tooltip="Evolution"/>
              </a:rPr>
              <a:t>evolution</a:t>
            </a:r>
            <a:r>
              <a:rPr lang="en-US" sz="1200" b="0" i="0" kern="1200" dirty="0">
                <a:solidFill>
                  <a:schemeClr val="tx1"/>
                </a:solidFill>
                <a:effectLst/>
                <a:latin typeface="Arial" pitchFamily="-65" charset="0"/>
                <a:ea typeface="ＭＳ Ｐゴシック" pitchFamily="-65" charset="-128"/>
                <a:cs typeface="ＭＳ Ｐゴシック" pitchFamily="-65" charset="-128"/>
              </a:rPr>
              <a:t> and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9" tooltip="Creationism"/>
              </a:rPr>
              <a:t>creationism</a:t>
            </a:r>
            <a:r>
              <a:rPr lang="en-US" sz="1200" b="0" i="0" kern="1200" dirty="0">
                <a:solidFill>
                  <a:schemeClr val="tx1"/>
                </a:solidFill>
                <a:effectLst/>
                <a:latin typeface="Arial" pitchFamily="-65" charset="0"/>
                <a:ea typeface="ＭＳ Ｐゴシック" pitchFamily="-65" charset="-128"/>
                <a:cs typeface="ＭＳ Ｐゴシック" pitchFamily="-65" charset="-128"/>
              </a:rPr>
              <a:t> in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10" tooltip="Public school (government funded)"/>
              </a:rPr>
              <a:t>public school</a:t>
            </a:r>
            <a:r>
              <a:rPr lang="en-US" sz="1200" b="0" i="0" kern="1200" dirty="0">
                <a:solidFill>
                  <a:schemeClr val="tx1"/>
                </a:solidFill>
                <a:effectLst/>
                <a:latin typeface="Arial" pitchFamily="-65" charset="0"/>
                <a:ea typeface="ＭＳ Ｐゴシック" pitchFamily="-65" charset="-128"/>
                <a:cs typeface="ＭＳ Ｐゴシック" pitchFamily="-65" charset="-128"/>
              </a:rPr>
              <a:t>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11" tooltip="Science"/>
              </a:rPr>
              <a:t>science</a:t>
            </a:r>
            <a:r>
              <a:rPr lang="en-US" sz="1200" b="0" i="0" kern="1200" dirty="0">
                <a:solidFill>
                  <a:schemeClr val="tx1"/>
                </a:solidFill>
                <a:effectLst/>
                <a:latin typeface="Arial" pitchFamily="-65" charset="0"/>
                <a:ea typeface="ＭＳ Ｐゴシック" pitchFamily="-65" charset="-128"/>
                <a:cs typeface="ＭＳ Ｐゴシック" pitchFamily="-65" charset="-128"/>
              </a:rPr>
              <a:t> classes because it violated the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12" tooltip="Establishment clause"/>
              </a:rPr>
              <a:t>Establishment clause</a:t>
            </a:r>
            <a:r>
              <a:rPr lang="en-US" sz="1200" b="0" i="0" kern="1200" dirty="0">
                <a:solidFill>
                  <a:schemeClr val="tx1"/>
                </a:solidFill>
                <a:effectLst/>
                <a:latin typeface="Arial" pitchFamily="-65" charset="0"/>
                <a:ea typeface="ＭＳ Ｐゴシック" pitchFamily="-65" charset="-128"/>
                <a:cs typeface="ＭＳ Ｐゴシック" pitchFamily="-65" charset="-128"/>
              </a:rPr>
              <a:t> of the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13" tooltip="US Constitution"/>
              </a:rPr>
              <a:t>US Constitution</a:t>
            </a:r>
            <a:r>
              <a:rPr lang="en-US" sz="1200" b="0" i="0" kern="1200" dirty="0">
                <a:solidFill>
                  <a:schemeClr val="tx1"/>
                </a:solidFill>
                <a:effectLst/>
                <a:latin typeface="Arial" pitchFamily="-65" charset="0"/>
                <a:ea typeface="ＭＳ Ｐゴシック" pitchFamily="-65" charset="-128"/>
                <a:cs typeface="ＭＳ Ｐゴシック" pitchFamily="-65" charset="-128"/>
              </a:rPr>
              <a:t>.</a:t>
            </a:r>
          </a:p>
          <a:p>
            <a:r>
              <a:rPr lang="en-US" sz="1200" b="0" i="0" kern="1200" dirty="0">
                <a:solidFill>
                  <a:schemeClr val="tx1"/>
                </a:solidFill>
                <a:effectLst/>
                <a:latin typeface="Arial" pitchFamily="-65" charset="0"/>
                <a:ea typeface="ＭＳ Ｐゴシック" pitchFamily="-65" charset="-128"/>
                <a:cs typeface="ＭＳ Ｐゴシック" pitchFamily="-65" charset="-128"/>
              </a:rPr>
              <a:t>The plaintiffs were school teachers supported by the </a:t>
            </a:r>
            <a:r>
              <a:rPr lang="en-US" sz="1200" b="0" i="0" u="none" strike="noStrike" kern="1200" dirty="0">
                <a:solidFill>
                  <a:schemeClr val="tx1"/>
                </a:solidFill>
                <a:effectLst/>
                <a:latin typeface="Arial" pitchFamily="-65" charset="0"/>
                <a:ea typeface="ＭＳ Ｐゴシック" pitchFamily="-65" charset="-128"/>
                <a:cs typeface="ＭＳ Ｐゴシック" pitchFamily="-65" charset="-128"/>
                <a:hlinkClick r:id="rId14" tooltip="National Association of Biology Teachers"/>
              </a:rPr>
              <a:t>National Association of Biology Teachers</a:t>
            </a:r>
            <a:r>
              <a:rPr lang="en-US" sz="1200" b="0" i="0" kern="1200" dirty="0">
                <a:solidFill>
                  <a:schemeClr val="tx1"/>
                </a:solidFill>
                <a:effectLst/>
                <a:latin typeface="Arial" pitchFamily="-65" charset="0"/>
                <a:ea typeface="ＭＳ Ｐゴシック" pitchFamily="-65" charset="-128"/>
                <a:cs typeface="ＭＳ Ｐゴシック" pitchFamily="-65" charset="-128"/>
              </a:rPr>
              <a:t>.</a:t>
            </a:r>
            <a:endParaRPr lang="en-US" b="1" dirty="0"/>
          </a:p>
          <a:p>
            <a:endParaRPr lang="en-US" b="1" dirty="0"/>
          </a:p>
          <a:p>
            <a:r>
              <a:rPr lang="en-US" b="1" dirty="0"/>
              <a:t>Balanced Treatment (from Wikipedia):</a:t>
            </a:r>
            <a:r>
              <a:rPr lang="en-US" b="1" baseline="0" dirty="0"/>
              <a:t>  </a:t>
            </a:r>
            <a:r>
              <a:rPr lang="en-US" sz="1200" b="1" i="1" kern="1200" dirty="0">
                <a:solidFill>
                  <a:schemeClr val="tx1"/>
                </a:solidFill>
                <a:latin typeface="Arial" pitchFamily="-65" charset="0"/>
                <a:ea typeface="ＭＳ Ｐゴシック" pitchFamily="-65" charset="-128"/>
                <a:cs typeface="ＭＳ Ｐゴシック" pitchFamily="-65" charset="-128"/>
              </a:rPr>
              <a:t>McLean v. Arkansas Board of Education</a:t>
            </a:r>
            <a:r>
              <a:rPr lang="en-US" sz="1200" kern="1200" dirty="0">
                <a:solidFill>
                  <a:schemeClr val="tx1"/>
                </a:solidFill>
                <a:latin typeface="Arial" pitchFamily="-65" charset="0"/>
                <a:ea typeface="ＭＳ Ｐゴシック" pitchFamily="-65" charset="-128"/>
                <a:cs typeface="ＭＳ Ｐゴシック" pitchFamily="-65" charset="-128"/>
              </a:rPr>
              <a:t>, 529 F. Supp. 1255, 1258-1264 (ED Ark. 1982), was a 1981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5"/>
              </a:rPr>
              <a:t>legal case</a:t>
            </a:r>
            <a:r>
              <a:rPr lang="en-US" sz="1200" kern="1200" dirty="0">
                <a:solidFill>
                  <a:schemeClr val="tx1"/>
                </a:solidFill>
                <a:latin typeface="Arial" pitchFamily="-65" charset="0"/>
                <a:ea typeface="ＭＳ Ｐゴシック" pitchFamily="-65" charset="-128"/>
                <a:cs typeface="ＭＳ Ｐゴシック" pitchFamily="-65" charset="-128"/>
              </a:rPr>
              <a:t> in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6"/>
              </a:rPr>
              <a:t>Arkansas</a:t>
            </a:r>
            <a:r>
              <a:rPr lang="en-US" sz="1200" kern="1200" dirty="0">
                <a:solidFill>
                  <a:schemeClr val="tx1"/>
                </a:solidFill>
                <a:latin typeface="Arial" pitchFamily="-65" charset="0"/>
                <a:ea typeface="ＭＳ Ｐゴシック" pitchFamily="-65" charset="-128"/>
                <a:cs typeface="ＭＳ Ｐゴシック" pitchFamily="-65" charset="-128"/>
              </a:rPr>
              <a:t>.</a:t>
            </a:r>
          </a:p>
          <a:p>
            <a:r>
              <a:rPr lang="en-US" sz="1200" kern="1200" dirty="0">
                <a:solidFill>
                  <a:schemeClr val="tx1"/>
                </a:solidFill>
                <a:latin typeface="Arial" pitchFamily="-65" charset="0"/>
                <a:ea typeface="ＭＳ Ｐゴシック" pitchFamily="-65" charset="-128"/>
                <a:cs typeface="ＭＳ Ｐゴシック" pitchFamily="-65" charset="-128"/>
              </a:rPr>
              <a:t>A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7"/>
              </a:rPr>
              <a:t>lawsuit</a:t>
            </a:r>
            <a:r>
              <a:rPr lang="en-US" sz="1200" kern="1200" dirty="0">
                <a:solidFill>
                  <a:schemeClr val="tx1"/>
                </a:solidFill>
                <a:latin typeface="Arial" pitchFamily="-65" charset="0"/>
                <a:ea typeface="ＭＳ Ｐゴシック" pitchFamily="-65" charset="-128"/>
                <a:cs typeface="ＭＳ Ｐゴシック" pitchFamily="-65" charset="-128"/>
              </a:rPr>
              <a:t> was filed in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8"/>
              </a:rPr>
              <a:t>United States District Court for the Eastern District of Arkansas</a:t>
            </a:r>
            <a:r>
              <a:rPr lang="en-US" sz="1200" kern="1200" dirty="0">
                <a:solidFill>
                  <a:schemeClr val="tx1"/>
                </a:solidFill>
                <a:latin typeface="Arial" pitchFamily="-65" charset="0"/>
                <a:ea typeface="ＭＳ Ｐゴシック" pitchFamily="-65" charset="-128"/>
                <a:cs typeface="ＭＳ Ｐゴシック" pitchFamily="-65" charset="-128"/>
              </a:rPr>
              <a:t> by various parents, religious groups and organizations, biologists, and others who argued that the Arkansas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9"/>
              </a:rPr>
              <a:t>state law</a:t>
            </a:r>
            <a:r>
              <a:rPr lang="en-US" sz="1200" kern="1200" dirty="0">
                <a:solidFill>
                  <a:schemeClr val="tx1"/>
                </a:solidFill>
                <a:latin typeface="Arial" pitchFamily="-65" charset="0"/>
                <a:ea typeface="ＭＳ Ｐゴシック" pitchFamily="-65" charset="-128"/>
                <a:cs typeface="ＭＳ Ｐゴシック" pitchFamily="-65" charset="-128"/>
              </a:rPr>
              <a:t> known as the </a:t>
            </a:r>
            <a:r>
              <a:rPr lang="en-US" sz="1200" b="1" kern="1200" dirty="0">
                <a:solidFill>
                  <a:schemeClr val="tx1"/>
                </a:solidFill>
                <a:latin typeface="Arial" pitchFamily="-65" charset="0"/>
                <a:ea typeface="ＭＳ Ｐゴシック" pitchFamily="-65" charset="-128"/>
                <a:cs typeface="ＭＳ Ｐゴシック" pitchFamily="-65" charset="-128"/>
              </a:rPr>
              <a:t>Balanced Treatment for Creation-Science and Evolution-Science </a:t>
            </a:r>
            <a:r>
              <a:rPr lang="en-US" sz="1200" b="1" kern="1200" dirty="0" err="1">
                <a:solidFill>
                  <a:schemeClr val="tx1"/>
                </a:solidFill>
                <a:latin typeface="Arial" pitchFamily="-65" charset="0"/>
                <a:ea typeface="ＭＳ Ｐゴシック" pitchFamily="-65" charset="-128"/>
                <a:cs typeface="ＭＳ Ｐゴシック" pitchFamily="-65" charset="-128"/>
              </a:rPr>
              <a:t>Act</a:t>
            </a:r>
            <a:r>
              <a:rPr lang="en-US" sz="1200" kern="1200" dirty="0" err="1">
                <a:solidFill>
                  <a:schemeClr val="tx1"/>
                </a:solidFill>
                <a:latin typeface="Arial" pitchFamily="-65" charset="0"/>
                <a:ea typeface="ＭＳ Ｐゴシック" pitchFamily="-65" charset="-128"/>
                <a:cs typeface="ＭＳ Ｐゴシック" pitchFamily="-65" charset="-128"/>
              </a:rPr>
              <a:t>(</a:t>
            </a:r>
            <a:r>
              <a:rPr lang="en-US" sz="1200" b="1" kern="1200" dirty="0" err="1">
                <a:solidFill>
                  <a:schemeClr val="tx1"/>
                </a:solidFill>
                <a:latin typeface="Arial" pitchFamily="-65" charset="0"/>
                <a:ea typeface="ＭＳ Ｐゴシック" pitchFamily="-65" charset="-128"/>
                <a:cs typeface="ＭＳ Ｐゴシック" pitchFamily="-65" charset="-128"/>
              </a:rPr>
              <a:t>Act</a:t>
            </a:r>
            <a:r>
              <a:rPr lang="en-US" sz="1200" b="1" kern="1200" dirty="0">
                <a:solidFill>
                  <a:schemeClr val="tx1"/>
                </a:solidFill>
                <a:latin typeface="Arial" pitchFamily="-65" charset="0"/>
                <a:ea typeface="ＭＳ Ｐゴシック" pitchFamily="-65" charset="-128"/>
                <a:cs typeface="ＭＳ Ｐゴシック" pitchFamily="-65" charset="-128"/>
              </a:rPr>
              <a:t> 590</a:t>
            </a:r>
            <a:r>
              <a:rPr lang="en-US" sz="1200" kern="1200" dirty="0">
                <a:solidFill>
                  <a:schemeClr val="tx1"/>
                </a:solidFill>
                <a:latin typeface="Arial" pitchFamily="-65" charset="0"/>
                <a:ea typeface="ＭＳ Ｐゴシック" pitchFamily="-65" charset="-128"/>
                <a:cs typeface="ＭＳ Ｐゴシック" pitchFamily="-65" charset="-128"/>
              </a:rPr>
              <a:t>), which mandated the teaching of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0"/>
              </a:rPr>
              <a:t>creation science</a:t>
            </a:r>
            <a:r>
              <a:rPr lang="en-US" sz="1200" kern="1200" dirty="0">
                <a:solidFill>
                  <a:schemeClr val="tx1"/>
                </a:solidFill>
                <a:latin typeface="Arial" pitchFamily="-65" charset="0"/>
                <a:ea typeface="ＭＳ Ｐゴシック" pitchFamily="-65" charset="-128"/>
                <a:cs typeface="ＭＳ Ｐゴシック" pitchFamily="-65" charset="-128"/>
              </a:rPr>
              <a:t>" in Arkansas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1"/>
              </a:rPr>
              <a:t>public schools</a:t>
            </a:r>
            <a:r>
              <a:rPr lang="en-US" sz="1200" kern="1200" dirty="0">
                <a:solidFill>
                  <a:schemeClr val="tx1"/>
                </a:solidFill>
                <a:latin typeface="Arial" pitchFamily="-65" charset="0"/>
                <a:ea typeface="ＭＳ Ｐゴシック" pitchFamily="-65" charset="-128"/>
                <a:cs typeface="ＭＳ Ｐゴシック" pitchFamily="-65" charset="-128"/>
              </a:rPr>
              <a:t>, was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2"/>
              </a:rPr>
              <a:t>unconstitutional</a:t>
            </a:r>
            <a:r>
              <a:rPr lang="en-US" sz="1200" kern="1200" dirty="0">
                <a:solidFill>
                  <a:schemeClr val="tx1"/>
                </a:solidFill>
                <a:latin typeface="Arial" pitchFamily="-65" charset="0"/>
                <a:ea typeface="ＭＳ Ｐゴシック" pitchFamily="-65" charset="-128"/>
                <a:cs typeface="ＭＳ Ｐゴシック" pitchFamily="-65" charset="-128"/>
              </a:rPr>
              <a:t> because it violated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3"/>
              </a:rPr>
              <a:t>Establishment Clause</a:t>
            </a:r>
            <a:r>
              <a:rPr lang="en-US" sz="1200" kern="1200" dirty="0">
                <a:solidFill>
                  <a:schemeClr val="tx1"/>
                </a:solidFill>
                <a:latin typeface="Arial" pitchFamily="-65" charset="0"/>
                <a:ea typeface="ＭＳ Ｐゴシック" pitchFamily="-65" charset="-128"/>
                <a:cs typeface="ＭＳ Ｐゴシック" pitchFamily="-65" charset="-128"/>
              </a:rPr>
              <a:t> of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4"/>
              </a:rPr>
              <a:t>First Amendment to the United States Constitution</a:t>
            </a:r>
            <a:r>
              <a:rPr lang="en-US" sz="1200" kern="1200" dirty="0">
                <a:solidFill>
                  <a:schemeClr val="tx1"/>
                </a:solidFill>
                <a:latin typeface="Arial" pitchFamily="-65" charset="0"/>
                <a:ea typeface="ＭＳ Ｐゴシック" pitchFamily="-65" charset="-128"/>
                <a:cs typeface="ＭＳ Ｐゴシック" pitchFamily="-65" charset="-128"/>
              </a:rPr>
              <a:t>.</a:t>
            </a:r>
          </a:p>
          <a:p>
            <a:r>
              <a:rPr lang="en-US" sz="1200" kern="1200" dirty="0">
                <a:solidFill>
                  <a:schemeClr val="tx1"/>
                </a:solidFill>
                <a:latin typeface="Arial" pitchFamily="-65" charset="0"/>
                <a:ea typeface="ＭＳ Ｐゴシック" pitchFamily="-65" charset="-128"/>
                <a:cs typeface="ＭＳ Ｐゴシック" pitchFamily="-65" charset="-128"/>
              </a:rPr>
              <a:t>Judge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5"/>
              </a:rPr>
              <a:t>William Overton</a:t>
            </a:r>
            <a:r>
              <a:rPr lang="en-US" sz="1200" kern="1200" dirty="0">
                <a:solidFill>
                  <a:schemeClr val="tx1"/>
                </a:solidFill>
                <a:latin typeface="Arial" pitchFamily="-65" charset="0"/>
                <a:ea typeface="ＭＳ Ｐゴシック" pitchFamily="-65" charset="-128"/>
                <a:cs typeface="ＭＳ Ｐゴシック" pitchFamily="-65" charset="-128"/>
              </a:rPr>
              <a:t> handed down a decision on January 5, 1982, giving a clear, specific definition of science as a basis for ruling that creation science is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6"/>
              </a:rPr>
              <a:t>religion</a:t>
            </a:r>
            <a:r>
              <a:rPr lang="en-US" sz="1200" kern="1200" dirty="0">
                <a:solidFill>
                  <a:schemeClr val="tx1"/>
                </a:solidFill>
                <a:latin typeface="Arial" pitchFamily="-65" charset="0"/>
                <a:ea typeface="ＭＳ Ｐゴシック" pitchFamily="-65" charset="-128"/>
                <a:cs typeface="ＭＳ Ｐゴシック" pitchFamily="-65" charset="-128"/>
              </a:rPr>
              <a:t> and is simply not science. The ruling was not binding on schools outside the Eastern District of Arkansas but had considerable influence on subsequent rulings on the teaching of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7"/>
              </a:rPr>
              <a:t>creationism</a:t>
            </a:r>
            <a:r>
              <a:rPr lang="en-US" sz="1200" kern="1200" dirty="0">
                <a:solidFill>
                  <a:schemeClr val="tx1"/>
                </a:solidFill>
                <a:latin typeface="Arial" pitchFamily="-65" charset="0"/>
                <a:ea typeface="ＭＳ Ｐゴシック" pitchFamily="-65" charset="-128"/>
                <a:cs typeface="ＭＳ Ｐゴシック" pitchFamily="-65" charset="-128"/>
              </a:rPr>
              <a:t>.</a:t>
            </a:r>
            <a:r>
              <a:rPr lang="en-US" sz="1200" u="none" strike="noStrike" kern="1200" baseline="30000" dirty="0">
                <a:solidFill>
                  <a:schemeClr val="tx1"/>
                </a:solidFill>
                <a:latin typeface="Arial" pitchFamily="-65" charset="0"/>
                <a:ea typeface="ＭＳ Ｐゴシック" pitchFamily="-65" charset="-128"/>
                <a:cs typeface="ＭＳ Ｐゴシック" pitchFamily="-65" charset="-128"/>
                <a:hlinkClick r:id="rId28"/>
              </a:rPr>
              <a:t>[1]</a:t>
            </a:r>
            <a:r>
              <a:rPr lang="en-US" sz="1200" u="none" strike="noStrike" kern="1200" baseline="30000" dirty="0">
                <a:solidFill>
                  <a:schemeClr val="tx1"/>
                </a:solidFill>
                <a:latin typeface="Arial" pitchFamily="-65" charset="0"/>
                <a:ea typeface="ＭＳ Ｐゴシック" pitchFamily="-65" charset="-128"/>
                <a:cs typeface="ＭＳ Ｐゴシック" pitchFamily="-65" charset="-128"/>
                <a:hlinkClick r:id="rId29"/>
              </a:rPr>
              <a:t>[2]</a:t>
            </a:r>
            <a:endParaRPr lang="en-US" sz="1200" kern="1200" dirty="0">
              <a:solidFill>
                <a:schemeClr val="tx1"/>
              </a:solidFill>
              <a:latin typeface="Arial" pitchFamily="-65" charset="0"/>
              <a:ea typeface="ＭＳ Ｐゴシック" pitchFamily="-65" charset="-128"/>
              <a:cs typeface="ＭＳ Ｐゴシック" pitchFamily="-65" charset="-128"/>
            </a:endParaRPr>
          </a:p>
          <a:p>
            <a:r>
              <a:rPr lang="en-US" sz="1200" kern="1200" dirty="0">
                <a:solidFill>
                  <a:schemeClr val="tx1"/>
                </a:solidFill>
                <a:latin typeface="Arial" pitchFamily="-65" charset="0"/>
                <a:ea typeface="ＭＳ Ｐゴシック" pitchFamily="-65" charset="-128"/>
                <a:cs typeface="ＭＳ Ｐゴシック" pitchFamily="-65" charset="-128"/>
              </a:rPr>
              <a:t>Arkansas did not appeal the decision and it was not until the 1987 case of </a:t>
            </a:r>
            <a:r>
              <a:rPr lang="en-US" sz="1200" i="1" u="none" strike="noStrike" kern="1200" dirty="0">
                <a:solidFill>
                  <a:schemeClr val="tx1"/>
                </a:solidFill>
                <a:latin typeface="Arial" pitchFamily="-65" charset="0"/>
                <a:ea typeface="ＭＳ Ｐゴシック" pitchFamily="-65" charset="-128"/>
                <a:cs typeface="ＭＳ Ｐゴシック" pitchFamily="-65" charset="-128"/>
                <a:hlinkClick r:id="rId30"/>
              </a:rPr>
              <a:t>Edwards v. Aguillard</a:t>
            </a:r>
            <a:r>
              <a:rPr lang="en-US" sz="1200" kern="1200" dirty="0">
                <a:solidFill>
                  <a:schemeClr val="tx1"/>
                </a:solidFill>
                <a:latin typeface="Arial" pitchFamily="-65" charset="0"/>
                <a:ea typeface="ＭＳ Ｐゴシック" pitchFamily="-65" charset="-128"/>
                <a:cs typeface="ＭＳ Ｐゴシック" pitchFamily="-65" charset="-128"/>
              </a:rPr>
              <a:t>, which dealt with a similar law passed by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31"/>
              </a:rPr>
              <a:t>State of Louisiana</a:t>
            </a:r>
            <a:r>
              <a:rPr lang="en-US" sz="1200" kern="1200" dirty="0">
                <a:solidFill>
                  <a:schemeClr val="tx1"/>
                </a:solidFill>
                <a:latin typeface="Arial" pitchFamily="-65" charset="0"/>
                <a:ea typeface="ＭＳ Ｐゴシック" pitchFamily="-65" charset="-128"/>
                <a:cs typeface="ＭＳ Ｐゴシック" pitchFamily="-65" charset="-128"/>
              </a:rPr>
              <a:t>, that teaching "creation science" was ruled unconstitutional by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32"/>
              </a:rPr>
              <a:t>Supreme Court</a:t>
            </a:r>
            <a:r>
              <a:rPr lang="en-US" sz="1200" kern="1200" dirty="0">
                <a:solidFill>
                  <a:schemeClr val="tx1"/>
                </a:solidFill>
                <a:latin typeface="Arial" pitchFamily="-65" charset="0"/>
                <a:ea typeface="ＭＳ Ｐゴシック" pitchFamily="-65" charset="-128"/>
                <a:cs typeface="ＭＳ Ｐゴシック" pitchFamily="-65" charset="-128"/>
              </a:rPr>
              <a:t>, making that determination applicable nationwide.</a:t>
            </a:r>
            <a:r>
              <a:rPr lang="en-US" sz="1200" u="none" strike="noStrike" kern="1200" baseline="30000" dirty="0">
                <a:solidFill>
                  <a:schemeClr val="tx1"/>
                </a:solidFill>
                <a:latin typeface="Arial" pitchFamily="-65" charset="0"/>
                <a:ea typeface="ＭＳ Ｐゴシック" pitchFamily="-65" charset="-128"/>
                <a:cs typeface="ＭＳ Ｐゴシック" pitchFamily="-65" charset="-128"/>
                <a:hlinkClick r:id="rId33"/>
              </a:rPr>
              <a:t>[3]</a:t>
            </a:r>
            <a:endParaRPr lang="en-US" sz="1200" kern="1200" dirty="0">
              <a:solidFill>
                <a:schemeClr val="tx1"/>
              </a:solidFill>
              <a:latin typeface="Arial" pitchFamily="-65" charset="0"/>
              <a:ea typeface="ＭＳ Ｐゴシック" pitchFamily="-65" charset="-128"/>
              <a:cs typeface="ＭＳ Ｐゴシック" pitchFamily="-65" charset="-128"/>
            </a:endParaRPr>
          </a:p>
          <a:p>
            <a:r>
              <a:rPr lang="en-US" sz="1200" kern="1200" dirty="0">
                <a:solidFill>
                  <a:schemeClr val="tx1"/>
                </a:solidFill>
                <a:latin typeface="Arial" pitchFamily="-65" charset="0"/>
                <a:ea typeface="ＭＳ Ｐゴシック" pitchFamily="-65" charset="-128"/>
                <a:cs typeface="ＭＳ Ｐゴシック" pitchFamily="-65" charset="-128"/>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latin typeface="Arial" pitchFamily="-65" charset="0"/>
                <a:ea typeface="ＭＳ Ｐゴシック" pitchFamily="-65" charset="-128"/>
                <a:cs typeface="ＭＳ Ｐゴシック" pitchFamily="-65" charset="-128"/>
              </a:rPr>
              <a:t>Evolution as a theory:</a:t>
            </a:r>
            <a:r>
              <a:rPr lang="en-US" sz="1200" kern="1200" baseline="0" dirty="0">
                <a:solidFill>
                  <a:schemeClr val="tx1"/>
                </a:solidFill>
                <a:latin typeface="Arial" pitchFamily="-65" charset="0"/>
                <a:ea typeface="ＭＳ Ｐゴシック" pitchFamily="-65" charset="-128"/>
                <a:cs typeface="ＭＳ Ｐゴシック" pitchFamily="-65" charset="-128"/>
              </a:rPr>
              <a:t>  </a:t>
            </a:r>
            <a:r>
              <a:rPr lang="en-US" sz="1200" kern="1200" dirty="0">
                <a:solidFill>
                  <a:schemeClr val="tx1"/>
                </a:solidFill>
                <a:latin typeface="Arial" pitchFamily="-65" charset="0"/>
                <a:ea typeface="ＭＳ Ｐゴシック" pitchFamily="-65" charset="-128"/>
                <a:cs typeface="ＭＳ Ｐゴシック" pitchFamily="-65" charset="-128"/>
              </a:rPr>
              <a:t>In 1996, the State of Tennessee debated and narrowly defeated a bill that would have made teachers who taught evolution as a fact - rather than as a theory - subject to dismissal for insubordination (Matsumura 1995b). In late 1995, Alabama passed a state science curriculum that required that evolution be taught "as theory rather than fact" (Scott 1995). These are not the first such cases; NCSE has records of school-board controversies or individual teachers' complaints concerning pressure to teach evolution as a theory and not fact from Alabama, Arkansas, California, Florida, Georgia, Louisiana, Pennsylvania, Texas, and Wisconsin, among other places. </a:t>
            </a:r>
          </a:p>
          <a:p>
            <a:endParaRPr lang="en-US" sz="1200" kern="1200" dirty="0">
              <a:solidFill>
                <a:schemeClr val="tx1"/>
              </a:solidFill>
              <a:latin typeface="Arial" pitchFamily="-65" charset="0"/>
              <a:ea typeface="ＭＳ Ｐゴシック" pitchFamily="-65" charset="-128"/>
              <a:cs typeface="ＭＳ Ｐゴシック" pitchFamily="-65" charset="-128"/>
            </a:endParaRPr>
          </a:p>
          <a:p>
            <a:r>
              <a:rPr lang="en-US" sz="1200" kern="1200" dirty="0">
                <a:solidFill>
                  <a:schemeClr val="tx1"/>
                </a:solidFill>
                <a:latin typeface="Arial" pitchFamily="-65" charset="0"/>
                <a:ea typeface="ＭＳ Ｐゴシック" pitchFamily="-65" charset="-128"/>
                <a:cs typeface="ＭＳ Ｐゴシック" pitchFamily="-65" charset="-128"/>
              </a:rPr>
              <a:t>Intelligent Design (from</a:t>
            </a:r>
            <a:r>
              <a:rPr lang="en-US" sz="1200" kern="1200" baseline="0" dirty="0">
                <a:solidFill>
                  <a:schemeClr val="tx1"/>
                </a:solidFill>
                <a:latin typeface="Arial" pitchFamily="-65" charset="0"/>
                <a:ea typeface="ＭＳ Ｐゴシック" pitchFamily="-65" charset="-128"/>
                <a:cs typeface="ＭＳ Ｐゴシック" pitchFamily="-65" charset="-128"/>
              </a:rPr>
              <a:t> </a:t>
            </a:r>
            <a:r>
              <a:rPr lang="en-US" sz="1200" kern="1200" baseline="0" dirty="0" err="1">
                <a:solidFill>
                  <a:schemeClr val="tx1"/>
                </a:solidFill>
                <a:latin typeface="Arial" pitchFamily="-65" charset="0"/>
                <a:ea typeface="ＭＳ Ｐゴシック" pitchFamily="-65" charset="-128"/>
                <a:cs typeface="ＭＳ Ｐゴシック" pitchFamily="-65" charset="-128"/>
              </a:rPr>
              <a:t>IntelligentDesign.org</a:t>
            </a:r>
            <a:r>
              <a:rPr lang="en-US" sz="1200" kern="1200" baseline="0" dirty="0">
                <a:solidFill>
                  <a:schemeClr val="tx1"/>
                </a:solidFill>
                <a:latin typeface="Arial" pitchFamily="-65" charset="0"/>
                <a:ea typeface="ＭＳ Ｐゴシック" pitchFamily="-65" charset="-128"/>
                <a:cs typeface="ＭＳ Ｐゴシック" pitchFamily="-65" charset="-128"/>
              </a:rPr>
              <a:t>) </a:t>
            </a:r>
            <a:r>
              <a:rPr lang="en-US" sz="1200" kern="1200" dirty="0">
                <a:solidFill>
                  <a:schemeClr val="tx1"/>
                </a:solidFill>
                <a:latin typeface="Arial" pitchFamily="-65" charset="0"/>
                <a:ea typeface="ＭＳ Ｐゴシック" pitchFamily="-65" charset="-128"/>
                <a:cs typeface="ＭＳ Ｐゴシック" pitchFamily="-65" charset="-128"/>
              </a:rPr>
              <a:t>What is intelligent design?</a:t>
            </a:r>
            <a:br>
              <a:rPr lang="en-US" sz="1200" kern="1200" dirty="0">
                <a:solidFill>
                  <a:schemeClr val="tx1"/>
                </a:solidFill>
                <a:latin typeface="Arial" pitchFamily="-65" charset="0"/>
                <a:ea typeface="ＭＳ Ｐゴシック" pitchFamily="-65" charset="-128"/>
                <a:cs typeface="ＭＳ Ｐゴシック" pitchFamily="-65" charset="-128"/>
              </a:rPr>
            </a:br>
            <a:r>
              <a:rPr lang="en-US" sz="1200" kern="1200" dirty="0">
                <a:solidFill>
                  <a:schemeClr val="tx1"/>
                </a:solidFill>
                <a:latin typeface="Arial" pitchFamily="-65" charset="0"/>
                <a:ea typeface="ＭＳ Ｐゴシック" pitchFamily="-65" charset="-128"/>
                <a:cs typeface="ＭＳ Ｐゴシック" pitchFamily="-65" charset="-128"/>
              </a:rPr>
              <a:t>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a:t>
            </a:r>
            <a:r>
              <a:rPr lang="en-US" dirty="0"/>
              <a:t> </a:t>
            </a:r>
            <a:endParaRPr lang="en-US" sz="1200" kern="1200" dirty="0">
              <a:solidFill>
                <a:schemeClr val="tx1"/>
              </a:solidFill>
              <a:latin typeface="Arial" pitchFamily="-65" charset="0"/>
              <a:ea typeface="ＭＳ Ｐゴシック" pitchFamily="-65" charset="-128"/>
              <a:cs typeface="ＭＳ Ｐゴシック" pitchFamily="-65" charset="-128"/>
            </a:endParaRPr>
          </a:p>
          <a:p>
            <a:pPr marL="228600" indent="-228600" defTabSz="914400">
              <a:buFontTx/>
              <a:buAutoNum type="arabicPeriod"/>
            </a:pPr>
            <a:endParaRPr lang="en-US" b="1" dirty="0"/>
          </a:p>
          <a:p>
            <a:pPr marL="228600" indent="-228600" defTabSz="914400">
              <a:buFontTx/>
              <a:buAutoNum type="arabicPeriod"/>
            </a:pPr>
            <a:endParaRPr lang="en-US" b="1" dirty="0"/>
          </a:p>
          <a:p>
            <a:pPr marL="228600" indent="-228600" defTabSz="914400"/>
            <a:endParaRPr lang="en-US" dirty="0"/>
          </a:p>
          <a:p>
            <a:pPr marL="228600" indent="-228600" defTabSz="914400"/>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9BC0A4D2-1064-EA40-BCFB-61DAB9548DF3}" type="slidenum">
              <a:rPr lang="en-US" sz="1200">
                <a:latin typeface="Times New Roman" charset="0"/>
              </a:rPr>
              <a:pPr algn="r"/>
              <a:t>15</a:t>
            </a:fld>
            <a:endParaRPr lang="en-US" sz="1200">
              <a:latin typeface="Times New Roman" charset="0"/>
            </a:endParaRPr>
          </a:p>
        </p:txBody>
      </p:sp>
      <p:sp>
        <p:nvSpPr>
          <p:cNvPr id="88067"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8068" name="Rectangle 3"/>
          <p:cNvSpPr>
            <a:spLocks noGrp="1" noChangeArrowheads="1"/>
          </p:cNvSpPr>
          <p:nvPr>
            <p:ph type="body" idx="1"/>
          </p:nvPr>
        </p:nvSpPr>
        <p:spPr bwMode="auto">
          <a:xfrm>
            <a:off x="914400" y="4343400"/>
            <a:ext cx="5029200" cy="4114800"/>
          </a:xfrm>
          <a:prstGeom prst="rect">
            <a:avLst/>
          </a:prstGeom>
          <a:noFill/>
          <a:ln>
            <a:solidFill>
              <a:srgbClr val="000000"/>
            </a:solidFill>
            <a:miter lim="800000"/>
            <a:headEnd/>
            <a:tailEnd/>
          </a:ln>
        </p:spPr>
        <p:txBody>
          <a:bodyPr>
            <a:prstTxWarp prst="textNoShape">
              <a:avLst/>
            </a:prstTxWarp>
          </a:bodyPr>
          <a:lstStyle/>
          <a:p>
            <a:pPr marL="228600" indent="-228600" defTabSz="914400">
              <a:buFontTx/>
              <a:buAutoNum type="arabicPeriod"/>
            </a:pPr>
            <a:r>
              <a:rPr lang="en-US" dirty="0"/>
              <a:t>In particular they argued for ex nihilo creation, Sovereign God, Literal interpretation of time periods, God spoke everything into existence (time, space, matter)</a:t>
            </a:r>
          </a:p>
          <a:p>
            <a:pPr marL="228600" indent="-228600" defTabSz="914400">
              <a:buFontTx/>
              <a:buAutoNum type="arabicPeriod"/>
            </a:pPr>
            <a:r>
              <a:rPr lang="en-US" dirty="0"/>
              <a:t>Based on the premise that evolution is simply wrong and that they are going to prove it.  Their modus operandi is to strongly argue that any evidence which can be used to punch holes in evolution in turn bolsters their theory.  </a:t>
            </a:r>
            <a:r>
              <a:rPr lang="en-US" b="1" dirty="0"/>
              <a:t>Thus they are not required to produce evidence that their ideas are correct, only that evolution is incorrect.</a:t>
            </a:r>
          </a:p>
          <a:p>
            <a:pPr marL="228600" indent="-228600" defTabSz="914400">
              <a:buFontTx/>
              <a:buAutoNum type="arabicPeriod"/>
            </a:pPr>
            <a:r>
              <a:rPr lang="en-US" b="1" dirty="0"/>
              <a:t> Similar style as anti-Mormon literature: ad </a:t>
            </a:r>
            <a:r>
              <a:rPr lang="en-US" b="1" dirty="0" err="1"/>
              <a:t>hominim</a:t>
            </a:r>
            <a:r>
              <a:rPr lang="en-US" b="1" dirty="0"/>
              <a:t> attacks, selective referencing, distortion of data, misrepresentation of results.</a:t>
            </a:r>
          </a:p>
          <a:p>
            <a:pPr marL="228600" indent="-228600" defTabSz="914400">
              <a:buFontTx/>
              <a:buAutoNum type="arabicPeriod"/>
            </a:pPr>
            <a:r>
              <a:rPr lang="en-US" b="1" dirty="0"/>
              <a:t>Equal time – “Teach the Controversy”</a:t>
            </a:r>
          </a:p>
          <a:p>
            <a:pPr marL="228600" indent="-228600" defTabSz="914400">
              <a:buFontTx/>
              <a:buAutoNum type="arabicPeriod"/>
            </a:pPr>
            <a:endParaRPr lang="en-US" b="1" dirty="0"/>
          </a:p>
          <a:p>
            <a:r>
              <a:rPr lang="en-US" b="1" dirty="0"/>
              <a:t>Balanced Treatment (from Wikipedia):</a:t>
            </a:r>
            <a:r>
              <a:rPr lang="en-US" b="1" baseline="0" dirty="0"/>
              <a:t>  </a:t>
            </a:r>
            <a:r>
              <a:rPr lang="en-US" sz="1200" b="1" i="1" kern="1200" dirty="0">
                <a:solidFill>
                  <a:schemeClr val="tx1"/>
                </a:solidFill>
                <a:latin typeface="Arial" pitchFamily="-65" charset="0"/>
                <a:ea typeface="ＭＳ Ｐゴシック" pitchFamily="-65" charset="-128"/>
                <a:cs typeface="ＭＳ Ｐゴシック" pitchFamily="-65" charset="-128"/>
              </a:rPr>
              <a:t>McLean </a:t>
            </a:r>
            <a:r>
              <a:rPr lang="en-US" sz="1200" b="1" i="1" kern="1200" dirty="0" err="1">
                <a:solidFill>
                  <a:schemeClr val="tx1"/>
                </a:solidFill>
                <a:latin typeface="Arial" pitchFamily="-65" charset="0"/>
                <a:ea typeface="ＭＳ Ｐゴシック" pitchFamily="-65" charset="-128"/>
                <a:cs typeface="ＭＳ Ｐゴシック" pitchFamily="-65" charset="-128"/>
              </a:rPr>
              <a:t>v</a:t>
            </a:r>
            <a:r>
              <a:rPr lang="en-US" sz="1200" b="1" i="1" kern="1200" dirty="0">
                <a:solidFill>
                  <a:schemeClr val="tx1"/>
                </a:solidFill>
                <a:latin typeface="Arial" pitchFamily="-65" charset="0"/>
                <a:ea typeface="ＭＳ Ｐゴシック" pitchFamily="-65" charset="-128"/>
                <a:cs typeface="ＭＳ Ｐゴシック" pitchFamily="-65" charset="-128"/>
              </a:rPr>
              <a:t>. Arkansas Board of Education</a:t>
            </a:r>
            <a:r>
              <a:rPr lang="en-US" sz="1200" kern="1200" dirty="0">
                <a:solidFill>
                  <a:schemeClr val="tx1"/>
                </a:solidFill>
                <a:latin typeface="Arial" pitchFamily="-65" charset="0"/>
                <a:ea typeface="ＭＳ Ｐゴシック" pitchFamily="-65" charset="-128"/>
                <a:cs typeface="ＭＳ Ｐゴシック" pitchFamily="-65" charset="-128"/>
              </a:rPr>
              <a:t>, 529 F. Supp. 1255, 1258-1264 (ED Ark. 1982), was a 1981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3"/>
              </a:rPr>
              <a:t>legal case</a:t>
            </a:r>
            <a:r>
              <a:rPr lang="en-US" sz="1200" kern="1200" dirty="0">
                <a:solidFill>
                  <a:schemeClr val="tx1"/>
                </a:solidFill>
                <a:latin typeface="Arial" pitchFamily="-65" charset="0"/>
                <a:ea typeface="ＭＳ Ｐゴシック" pitchFamily="-65" charset="-128"/>
                <a:cs typeface="ＭＳ Ｐゴシック" pitchFamily="-65" charset="-128"/>
              </a:rPr>
              <a:t> in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4"/>
              </a:rPr>
              <a:t>Arkansas</a:t>
            </a:r>
            <a:r>
              <a:rPr lang="en-US" sz="1200" kern="1200" dirty="0">
                <a:solidFill>
                  <a:schemeClr val="tx1"/>
                </a:solidFill>
                <a:latin typeface="Arial" pitchFamily="-65" charset="0"/>
                <a:ea typeface="ＭＳ Ｐゴシック" pitchFamily="-65" charset="-128"/>
                <a:cs typeface="ＭＳ Ｐゴシック" pitchFamily="-65" charset="-128"/>
              </a:rPr>
              <a:t>.</a:t>
            </a:r>
          </a:p>
          <a:p>
            <a:r>
              <a:rPr lang="en-US" sz="1200" kern="1200" dirty="0">
                <a:solidFill>
                  <a:schemeClr val="tx1"/>
                </a:solidFill>
                <a:latin typeface="Arial" pitchFamily="-65" charset="0"/>
                <a:ea typeface="ＭＳ Ｐゴシック" pitchFamily="-65" charset="-128"/>
                <a:cs typeface="ＭＳ Ｐゴシック" pitchFamily="-65" charset="-128"/>
              </a:rPr>
              <a:t>A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5"/>
              </a:rPr>
              <a:t>lawsuit</a:t>
            </a:r>
            <a:r>
              <a:rPr lang="en-US" sz="1200" kern="1200" dirty="0">
                <a:solidFill>
                  <a:schemeClr val="tx1"/>
                </a:solidFill>
                <a:latin typeface="Arial" pitchFamily="-65" charset="0"/>
                <a:ea typeface="ＭＳ Ｐゴシック" pitchFamily="-65" charset="-128"/>
                <a:cs typeface="ＭＳ Ｐゴシック" pitchFamily="-65" charset="-128"/>
              </a:rPr>
              <a:t> was filed in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6"/>
              </a:rPr>
              <a:t>United States District Court for the Eastern District of Arkansas</a:t>
            </a:r>
            <a:r>
              <a:rPr lang="en-US" sz="1200" kern="1200" dirty="0">
                <a:solidFill>
                  <a:schemeClr val="tx1"/>
                </a:solidFill>
                <a:latin typeface="Arial" pitchFamily="-65" charset="0"/>
                <a:ea typeface="ＭＳ Ｐゴシック" pitchFamily="-65" charset="-128"/>
                <a:cs typeface="ＭＳ Ｐゴシック" pitchFamily="-65" charset="-128"/>
              </a:rPr>
              <a:t> by various parents, religious groups and organizations, biologists, and others who argued that the Arkansas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7"/>
              </a:rPr>
              <a:t>state law</a:t>
            </a:r>
            <a:r>
              <a:rPr lang="en-US" sz="1200" kern="1200" dirty="0">
                <a:solidFill>
                  <a:schemeClr val="tx1"/>
                </a:solidFill>
                <a:latin typeface="Arial" pitchFamily="-65" charset="0"/>
                <a:ea typeface="ＭＳ Ｐゴシック" pitchFamily="-65" charset="-128"/>
                <a:cs typeface="ＭＳ Ｐゴシック" pitchFamily="-65" charset="-128"/>
              </a:rPr>
              <a:t> known as the </a:t>
            </a:r>
            <a:r>
              <a:rPr lang="en-US" sz="1200" b="1" kern="1200" dirty="0">
                <a:solidFill>
                  <a:schemeClr val="tx1"/>
                </a:solidFill>
                <a:latin typeface="Arial" pitchFamily="-65" charset="0"/>
                <a:ea typeface="ＭＳ Ｐゴシック" pitchFamily="-65" charset="-128"/>
                <a:cs typeface="ＭＳ Ｐゴシック" pitchFamily="-65" charset="-128"/>
              </a:rPr>
              <a:t>Balanced Treatment for Creation-Science and Evolution-Science </a:t>
            </a:r>
            <a:r>
              <a:rPr lang="en-US" sz="1200" b="1" kern="1200" dirty="0" err="1">
                <a:solidFill>
                  <a:schemeClr val="tx1"/>
                </a:solidFill>
                <a:latin typeface="Arial" pitchFamily="-65" charset="0"/>
                <a:ea typeface="ＭＳ Ｐゴシック" pitchFamily="-65" charset="-128"/>
                <a:cs typeface="ＭＳ Ｐゴシック" pitchFamily="-65" charset="-128"/>
              </a:rPr>
              <a:t>Act</a:t>
            </a:r>
            <a:r>
              <a:rPr lang="en-US" sz="1200" kern="1200" dirty="0" err="1">
                <a:solidFill>
                  <a:schemeClr val="tx1"/>
                </a:solidFill>
                <a:latin typeface="Arial" pitchFamily="-65" charset="0"/>
                <a:ea typeface="ＭＳ Ｐゴシック" pitchFamily="-65" charset="-128"/>
                <a:cs typeface="ＭＳ Ｐゴシック" pitchFamily="-65" charset="-128"/>
              </a:rPr>
              <a:t>(</a:t>
            </a:r>
            <a:r>
              <a:rPr lang="en-US" sz="1200" b="1" kern="1200" dirty="0" err="1">
                <a:solidFill>
                  <a:schemeClr val="tx1"/>
                </a:solidFill>
                <a:latin typeface="Arial" pitchFamily="-65" charset="0"/>
                <a:ea typeface="ＭＳ Ｐゴシック" pitchFamily="-65" charset="-128"/>
                <a:cs typeface="ＭＳ Ｐゴシック" pitchFamily="-65" charset="-128"/>
              </a:rPr>
              <a:t>Act</a:t>
            </a:r>
            <a:r>
              <a:rPr lang="en-US" sz="1200" b="1" kern="1200" dirty="0">
                <a:solidFill>
                  <a:schemeClr val="tx1"/>
                </a:solidFill>
                <a:latin typeface="Arial" pitchFamily="-65" charset="0"/>
                <a:ea typeface="ＭＳ Ｐゴシック" pitchFamily="-65" charset="-128"/>
                <a:cs typeface="ＭＳ Ｐゴシック" pitchFamily="-65" charset="-128"/>
              </a:rPr>
              <a:t> 590</a:t>
            </a:r>
            <a:r>
              <a:rPr lang="en-US" sz="1200" kern="1200" dirty="0">
                <a:solidFill>
                  <a:schemeClr val="tx1"/>
                </a:solidFill>
                <a:latin typeface="Arial" pitchFamily="-65" charset="0"/>
                <a:ea typeface="ＭＳ Ｐゴシック" pitchFamily="-65" charset="-128"/>
                <a:cs typeface="ＭＳ Ｐゴシック" pitchFamily="-65" charset="-128"/>
              </a:rPr>
              <a:t>), which mandated the teaching of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8"/>
              </a:rPr>
              <a:t>creation science</a:t>
            </a:r>
            <a:r>
              <a:rPr lang="en-US" sz="1200" kern="1200" dirty="0">
                <a:solidFill>
                  <a:schemeClr val="tx1"/>
                </a:solidFill>
                <a:latin typeface="Arial" pitchFamily="-65" charset="0"/>
                <a:ea typeface="ＭＳ Ｐゴシック" pitchFamily="-65" charset="-128"/>
                <a:cs typeface="ＭＳ Ｐゴシック" pitchFamily="-65" charset="-128"/>
              </a:rPr>
              <a:t>" in Arkansas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9"/>
              </a:rPr>
              <a:t>public schools</a:t>
            </a:r>
            <a:r>
              <a:rPr lang="en-US" sz="1200" kern="1200" dirty="0">
                <a:solidFill>
                  <a:schemeClr val="tx1"/>
                </a:solidFill>
                <a:latin typeface="Arial" pitchFamily="-65" charset="0"/>
                <a:ea typeface="ＭＳ Ｐゴシック" pitchFamily="-65" charset="-128"/>
                <a:cs typeface="ＭＳ Ｐゴシック" pitchFamily="-65" charset="-128"/>
              </a:rPr>
              <a:t>, was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0"/>
              </a:rPr>
              <a:t>unconstitutional</a:t>
            </a:r>
            <a:r>
              <a:rPr lang="en-US" sz="1200" kern="1200" dirty="0">
                <a:solidFill>
                  <a:schemeClr val="tx1"/>
                </a:solidFill>
                <a:latin typeface="Arial" pitchFamily="-65" charset="0"/>
                <a:ea typeface="ＭＳ Ｐゴシック" pitchFamily="-65" charset="-128"/>
                <a:cs typeface="ＭＳ Ｐゴシック" pitchFamily="-65" charset="-128"/>
              </a:rPr>
              <a:t> because it violated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1"/>
              </a:rPr>
              <a:t>Establishment Clause</a:t>
            </a:r>
            <a:r>
              <a:rPr lang="en-US" sz="1200" kern="1200" dirty="0">
                <a:solidFill>
                  <a:schemeClr val="tx1"/>
                </a:solidFill>
                <a:latin typeface="Arial" pitchFamily="-65" charset="0"/>
                <a:ea typeface="ＭＳ Ｐゴシック" pitchFamily="-65" charset="-128"/>
                <a:cs typeface="ＭＳ Ｐゴシック" pitchFamily="-65" charset="-128"/>
              </a:rPr>
              <a:t> of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2"/>
              </a:rPr>
              <a:t>First Amendment to the United States Constitution</a:t>
            </a:r>
            <a:r>
              <a:rPr lang="en-US" sz="1200" kern="1200" dirty="0">
                <a:solidFill>
                  <a:schemeClr val="tx1"/>
                </a:solidFill>
                <a:latin typeface="Arial" pitchFamily="-65" charset="0"/>
                <a:ea typeface="ＭＳ Ｐゴシック" pitchFamily="-65" charset="-128"/>
                <a:cs typeface="ＭＳ Ｐゴシック" pitchFamily="-65" charset="-128"/>
              </a:rPr>
              <a:t>.</a:t>
            </a:r>
          </a:p>
          <a:p>
            <a:r>
              <a:rPr lang="en-US" sz="1200" kern="1200" dirty="0">
                <a:solidFill>
                  <a:schemeClr val="tx1"/>
                </a:solidFill>
                <a:latin typeface="Arial" pitchFamily="-65" charset="0"/>
                <a:ea typeface="ＭＳ Ｐゴシック" pitchFamily="-65" charset="-128"/>
                <a:cs typeface="ＭＳ Ｐゴシック" pitchFamily="-65" charset="-128"/>
              </a:rPr>
              <a:t>Judge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3"/>
              </a:rPr>
              <a:t>William Overton</a:t>
            </a:r>
            <a:r>
              <a:rPr lang="en-US" sz="1200" kern="1200" dirty="0">
                <a:solidFill>
                  <a:schemeClr val="tx1"/>
                </a:solidFill>
                <a:latin typeface="Arial" pitchFamily="-65" charset="0"/>
                <a:ea typeface="ＭＳ Ｐゴシック" pitchFamily="-65" charset="-128"/>
                <a:cs typeface="ＭＳ Ｐゴシック" pitchFamily="-65" charset="-128"/>
              </a:rPr>
              <a:t> handed down a decision on January 5, 1982, giving a clear, specific definition of science as a basis for ruling that creation science is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4"/>
              </a:rPr>
              <a:t>religion</a:t>
            </a:r>
            <a:r>
              <a:rPr lang="en-US" sz="1200" kern="1200" dirty="0">
                <a:solidFill>
                  <a:schemeClr val="tx1"/>
                </a:solidFill>
                <a:latin typeface="Arial" pitchFamily="-65" charset="0"/>
                <a:ea typeface="ＭＳ Ｐゴシック" pitchFamily="-65" charset="-128"/>
                <a:cs typeface="ＭＳ Ｐゴシック" pitchFamily="-65" charset="-128"/>
              </a:rPr>
              <a:t> and is simply not science. The ruling was not binding on schools outside the Eastern District of Arkansas but had considerable influence on subsequent rulings on the teaching of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5"/>
              </a:rPr>
              <a:t>creationism</a:t>
            </a:r>
            <a:r>
              <a:rPr lang="en-US" sz="1200" kern="1200" dirty="0">
                <a:solidFill>
                  <a:schemeClr val="tx1"/>
                </a:solidFill>
                <a:latin typeface="Arial" pitchFamily="-65" charset="0"/>
                <a:ea typeface="ＭＳ Ｐゴシック" pitchFamily="-65" charset="-128"/>
                <a:cs typeface="ＭＳ Ｐゴシック" pitchFamily="-65" charset="-128"/>
              </a:rPr>
              <a:t>.</a:t>
            </a:r>
            <a:r>
              <a:rPr lang="en-US" sz="1200" u="none" strike="noStrike" kern="1200" baseline="30000" dirty="0">
                <a:solidFill>
                  <a:schemeClr val="tx1"/>
                </a:solidFill>
                <a:latin typeface="Arial" pitchFamily="-65" charset="0"/>
                <a:ea typeface="ＭＳ Ｐゴシック" pitchFamily="-65" charset="-128"/>
                <a:cs typeface="ＭＳ Ｐゴシック" pitchFamily="-65" charset="-128"/>
                <a:hlinkClick r:id="rId16"/>
              </a:rPr>
              <a:t>[1]</a:t>
            </a:r>
            <a:r>
              <a:rPr lang="en-US" sz="1200" u="none" strike="noStrike" kern="1200" baseline="30000" dirty="0">
                <a:solidFill>
                  <a:schemeClr val="tx1"/>
                </a:solidFill>
                <a:latin typeface="Arial" pitchFamily="-65" charset="0"/>
                <a:ea typeface="ＭＳ Ｐゴシック" pitchFamily="-65" charset="-128"/>
                <a:cs typeface="ＭＳ Ｐゴシック" pitchFamily="-65" charset="-128"/>
                <a:hlinkClick r:id="rId17"/>
              </a:rPr>
              <a:t>[2]</a:t>
            </a:r>
            <a:endParaRPr lang="en-US" sz="1200" kern="1200" dirty="0">
              <a:solidFill>
                <a:schemeClr val="tx1"/>
              </a:solidFill>
              <a:latin typeface="Arial" pitchFamily="-65" charset="0"/>
              <a:ea typeface="ＭＳ Ｐゴシック" pitchFamily="-65" charset="-128"/>
              <a:cs typeface="ＭＳ Ｐゴシック" pitchFamily="-65" charset="-128"/>
            </a:endParaRPr>
          </a:p>
          <a:p>
            <a:r>
              <a:rPr lang="en-US" sz="1200" kern="1200" dirty="0">
                <a:solidFill>
                  <a:schemeClr val="tx1"/>
                </a:solidFill>
                <a:latin typeface="Arial" pitchFamily="-65" charset="0"/>
                <a:ea typeface="ＭＳ Ｐゴシック" pitchFamily="-65" charset="-128"/>
                <a:cs typeface="ＭＳ Ｐゴシック" pitchFamily="-65" charset="-128"/>
              </a:rPr>
              <a:t>Arkansas did not appeal the decision and it was not until the 1987 case of </a:t>
            </a:r>
            <a:r>
              <a:rPr lang="en-US" sz="1200" i="1" u="none" strike="noStrike" kern="1200" dirty="0">
                <a:solidFill>
                  <a:schemeClr val="tx1"/>
                </a:solidFill>
                <a:latin typeface="Arial" pitchFamily="-65" charset="0"/>
                <a:ea typeface="ＭＳ Ｐゴシック" pitchFamily="-65" charset="-128"/>
                <a:cs typeface="ＭＳ Ｐゴシック" pitchFamily="-65" charset="-128"/>
                <a:hlinkClick r:id="rId18"/>
              </a:rPr>
              <a:t>Edwards v. Aguillard</a:t>
            </a:r>
            <a:r>
              <a:rPr lang="en-US" sz="1200" kern="1200" dirty="0">
                <a:solidFill>
                  <a:schemeClr val="tx1"/>
                </a:solidFill>
                <a:latin typeface="Arial" pitchFamily="-65" charset="0"/>
                <a:ea typeface="ＭＳ Ｐゴシック" pitchFamily="-65" charset="-128"/>
                <a:cs typeface="ＭＳ Ｐゴシック" pitchFamily="-65" charset="-128"/>
              </a:rPr>
              <a:t>, which dealt with a similar law passed by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19"/>
              </a:rPr>
              <a:t>State of Louisiana</a:t>
            </a:r>
            <a:r>
              <a:rPr lang="en-US" sz="1200" kern="1200" dirty="0">
                <a:solidFill>
                  <a:schemeClr val="tx1"/>
                </a:solidFill>
                <a:latin typeface="Arial" pitchFamily="-65" charset="0"/>
                <a:ea typeface="ＭＳ Ｐゴシック" pitchFamily="-65" charset="-128"/>
                <a:cs typeface="ＭＳ Ｐゴシック" pitchFamily="-65" charset="-128"/>
              </a:rPr>
              <a:t>, that teaching "creation science" was ruled unconstitutional by the </a:t>
            </a:r>
            <a:r>
              <a:rPr lang="en-US" sz="1200" u="none" strike="noStrike" kern="1200" dirty="0">
                <a:solidFill>
                  <a:schemeClr val="tx1"/>
                </a:solidFill>
                <a:latin typeface="Arial" pitchFamily="-65" charset="0"/>
                <a:ea typeface="ＭＳ Ｐゴシック" pitchFamily="-65" charset="-128"/>
                <a:cs typeface="ＭＳ Ｐゴシック" pitchFamily="-65" charset="-128"/>
                <a:hlinkClick r:id="rId20"/>
              </a:rPr>
              <a:t>Supreme Court</a:t>
            </a:r>
            <a:r>
              <a:rPr lang="en-US" sz="1200" kern="1200" dirty="0">
                <a:solidFill>
                  <a:schemeClr val="tx1"/>
                </a:solidFill>
                <a:latin typeface="Arial" pitchFamily="-65" charset="0"/>
                <a:ea typeface="ＭＳ Ｐゴシック" pitchFamily="-65" charset="-128"/>
                <a:cs typeface="ＭＳ Ｐゴシック" pitchFamily="-65" charset="-128"/>
              </a:rPr>
              <a:t>, making that determination applicable nationwide.</a:t>
            </a:r>
            <a:r>
              <a:rPr lang="en-US" sz="1200" u="none" strike="noStrike" kern="1200" baseline="30000" dirty="0">
                <a:solidFill>
                  <a:schemeClr val="tx1"/>
                </a:solidFill>
                <a:latin typeface="Arial" pitchFamily="-65" charset="0"/>
                <a:ea typeface="ＭＳ Ｐゴシック" pitchFamily="-65" charset="-128"/>
                <a:cs typeface="ＭＳ Ｐゴシック" pitchFamily="-65" charset="-128"/>
                <a:hlinkClick r:id="rId21"/>
              </a:rPr>
              <a:t>[3]</a:t>
            </a:r>
            <a:endParaRPr lang="en-US" sz="1200" kern="1200" dirty="0">
              <a:solidFill>
                <a:schemeClr val="tx1"/>
              </a:solidFill>
              <a:latin typeface="Arial" pitchFamily="-65" charset="0"/>
              <a:ea typeface="ＭＳ Ｐゴシック" pitchFamily="-65" charset="-128"/>
              <a:cs typeface="ＭＳ Ｐゴシック" pitchFamily="-65" charset="-128"/>
            </a:endParaRPr>
          </a:p>
          <a:p>
            <a:r>
              <a:rPr lang="en-US" sz="1200" kern="1200" dirty="0">
                <a:solidFill>
                  <a:schemeClr val="tx1"/>
                </a:solidFill>
                <a:latin typeface="Arial" pitchFamily="-65" charset="0"/>
                <a:ea typeface="ＭＳ Ｐゴシック" pitchFamily="-65" charset="-128"/>
                <a:cs typeface="ＭＳ Ｐゴシック" pitchFamily="-65" charset="-128"/>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latin typeface="Arial" pitchFamily="-65" charset="0"/>
                <a:ea typeface="ＭＳ Ｐゴシック" pitchFamily="-65" charset="-128"/>
                <a:cs typeface="ＭＳ Ｐゴシック" pitchFamily="-65" charset="-128"/>
              </a:rPr>
              <a:t>Evolution as a theory:</a:t>
            </a:r>
            <a:r>
              <a:rPr lang="en-US" sz="1200" kern="1200" baseline="0" dirty="0">
                <a:solidFill>
                  <a:schemeClr val="tx1"/>
                </a:solidFill>
                <a:latin typeface="Arial" pitchFamily="-65" charset="0"/>
                <a:ea typeface="ＭＳ Ｐゴシック" pitchFamily="-65" charset="-128"/>
                <a:cs typeface="ＭＳ Ｐゴシック" pitchFamily="-65" charset="-128"/>
              </a:rPr>
              <a:t>  </a:t>
            </a:r>
            <a:r>
              <a:rPr lang="en-US" sz="1200" kern="1200" dirty="0">
                <a:solidFill>
                  <a:schemeClr val="tx1"/>
                </a:solidFill>
                <a:latin typeface="Arial" pitchFamily="-65" charset="0"/>
                <a:ea typeface="ＭＳ Ｐゴシック" pitchFamily="-65" charset="-128"/>
                <a:cs typeface="ＭＳ Ｐゴシック" pitchFamily="-65" charset="-128"/>
              </a:rPr>
              <a:t>In 1996, the State of Tennessee debated and narrowly defeated a bill that would have made teachers who taught evolution as a fact - rather than as a theory - subject to dismissal for insubordination (Matsumura 1995b). In late 1995, Alabama passed a state science curriculum that required that evolution be taught "as theory rather than fact" (Scott 1995). These are not the first such cases; NCSE has records of school-board controversies or individual teachers' complaints concerning pressure to teach evolution as a theory and not fact from Alabama, Arkansas, California, Florida, Georgia, Louisiana, Pennsylvania, Texas, and Wisconsin, among other places. </a:t>
            </a:r>
          </a:p>
          <a:p>
            <a:endParaRPr lang="en-US" sz="1200" kern="1200" dirty="0">
              <a:solidFill>
                <a:schemeClr val="tx1"/>
              </a:solidFill>
              <a:latin typeface="Arial" pitchFamily="-65" charset="0"/>
              <a:ea typeface="ＭＳ Ｐゴシック" pitchFamily="-65" charset="-128"/>
              <a:cs typeface="ＭＳ Ｐゴシック" pitchFamily="-65" charset="-128"/>
            </a:endParaRPr>
          </a:p>
          <a:p>
            <a:r>
              <a:rPr lang="en-US" sz="1200" kern="1200" dirty="0">
                <a:solidFill>
                  <a:schemeClr val="tx1"/>
                </a:solidFill>
                <a:latin typeface="Arial" pitchFamily="-65" charset="0"/>
                <a:ea typeface="ＭＳ Ｐゴシック" pitchFamily="-65" charset="-128"/>
                <a:cs typeface="ＭＳ Ｐゴシック" pitchFamily="-65" charset="-128"/>
              </a:rPr>
              <a:t>Intelligent Design (from</a:t>
            </a:r>
            <a:r>
              <a:rPr lang="en-US" sz="1200" kern="1200" baseline="0" dirty="0">
                <a:solidFill>
                  <a:schemeClr val="tx1"/>
                </a:solidFill>
                <a:latin typeface="Arial" pitchFamily="-65" charset="0"/>
                <a:ea typeface="ＭＳ Ｐゴシック" pitchFamily="-65" charset="-128"/>
                <a:cs typeface="ＭＳ Ｐゴシック" pitchFamily="-65" charset="-128"/>
              </a:rPr>
              <a:t> </a:t>
            </a:r>
            <a:r>
              <a:rPr lang="en-US" sz="1200" kern="1200" baseline="0" dirty="0" err="1">
                <a:solidFill>
                  <a:schemeClr val="tx1"/>
                </a:solidFill>
                <a:latin typeface="Arial" pitchFamily="-65" charset="0"/>
                <a:ea typeface="ＭＳ Ｐゴシック" pitchFamily="-65" charset="-128"/>
                <a:cs typeface="ＭＳ Ｐゴシック" pitchFamily="-65" charset="-128"/>
              </a:rPr>
              <a:t>IntelligentDesign.org</a:t>
            </a:r>
            <a:r>
              <a:rPr lang="en-US" sz="1200" kern="1200" baseline="0" dirty="0">
                <a:solidFill>
                  <a:schemeClr val="tx1"/>
                </a:solidFill>
                <a:latin typeface="Arial" pitchFamily="-65" charset="0"/>
                <a:ea typeface="ＭＳ Ｐゴシック" pitchFamily="-65" charset="-128"/>
                <a:cs typeface="ＭＳ Ｐゴシック" pitchFamily="-65" charset="-128"/>
              </a:rPr>
              <a:t>) </a:t>
            </a:r>
            <a:r>
              <a:rPr lang="en-US" sz="1200" kern="1200" dirty="0">
                <a:solidFill>
                  <a:schemeClr val="tx1"/>
                </a:solidFill>
                <a:latin typeface="Arial" pitchFamily="-65" charset="0"/>
                <a:ea typeface="ＭＳ Ｐゴシック" pitchFamily="-65" charset="-128"/>
                <a:cs typeface="ＭＳ Ｐゴシック" pitchFamily="-65" charset="-128"/>
              </a:rPr>
              <a:t>What is intelligent design?</a:t>
            </a:r>
            <a:br>
              <a:rPr lang="en-US" sz="1200" kern="1200" dirty="0">
                <a:solidFill>
                  <a:schemeClr val="tx1"/>
                </a:solidFill>
                <a:latin typeface="Arial" pitchFamily="-65" charset="0"/>
                <a:ea typeface="ＭＳ Ｐゴシック" pitchFamily="-65" charset="-128"/>
                <a:cs typeface="ＭＳ Ｐゴシック" pitchFamily="-65" charset="-128"/>
              </a:rPr>
            </a:br>
            <a:r>
              <a:rPr lang="en-US" sz="1200" kern="1200" dirty="0">
                <a:solidFill>
                  <a:schemeClr val="tx1"/>
                </a:solidFill>
                <a:latin typeface="Arial" pitchFamily="-65" charset="0"/>
                <a:ea typeface="ＭＳ Ｐゴシック" pitchFamily="-65" charset="-128"/>
                <a:cs typeface="ＭＳ Ｐゴシック" pitchFamily="-65" charset="-128"/>
              </a:rPr>
              <a:t>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a:t>
            </a:r>
            <a:r>
              <a:rPr lang="en-US" dirty="0"/>
              <a:t> </a:t>
            </a:r>
            <a:endParaRPr lang="en-US" sz="1200" kern="1200" dirty="0">
              <a:solidFill>
                <a:schemeClr val="tx1"/>
              </a:solidFill>
              <a:latin typeface="Arial" pitchFamily="-65" charset="0"/>
              <a:ea typeface="ＭＳ Ｐゴシック" pitchFamily="-65" charset="-128"/>
              <a:cs typeface="ＭＳ Ｐゴシック" pitchFamily="-65" charset="-128"/>
            </a:endParaRPr>
          </a:p>
          <a:p>
            <a:pPr marL="228600" indent="-228600" defTabSz="914400">
              <a:buFontTx/>
              <a:buAutoNum type="arabicPeriod"/>
            </a:pPr>
            <a:endParaRPr lang="en-US" b="1" dirty="0"/>
          </a:p>
          <a:p>
            <a:pPr marL="228600" indent="-228600" defTabSz="914400">
              <a:buFontTx/>
              <a:buAutoNum type="arabicPeriod"/>
            </a:pPr>
            <a:endParaRPr lang="en-US" b="1" dirty="0"/>
          </a:p>
          <a:p>
            <a:pPr marL="228600" indent="-228600" defTabSz="914400"/>
            <a:endParaRPr lang="en-US" dirty="0"/>
          </a:p>
          <a:p>
            <a:pPr marL="228600" indent="-228600" defTabSz="914400"/>
            <a:endParaRPr lang="en-US" dirty="0"/>
          </a:p>
        </p:txBody>
      </p:sp>
    </p:spTree>
    <p:extLst>
      <p:ext uri="{BB962C8B-B14F-4D97-AF65-F5344CB8AC3E}">
        <p14:creationId xmlns:p14="http://schemas.microsoft.com/office/powerpoint/2010/main" val="2362810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B5F1E7CA-6087-AE4C-ADB6-B5F8FEA63C71}" type="slidenum">
              <a:rPr lang="en-US" sz="1200">
                <a:latin typeface="Times" charset="0"/>
              </a:rPr>
              <a:pPr algn="r"/>
              <a:t>16</a:t>
            </a:fld>
            <a:endParaRPr lang="en-US" sz="1200">
              <a:latin typeface="Times" charset="0"/>
            </a:endParaRPr>
          </a:p>
        </p:txBody>
      </p:sp>
      <p:sp>
        <p:nvSpPr>
          <p:cNvPr id="83971"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3972"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marL="228600" indent="-228600" defTabSz="914400">
              <a:buFontTx/>
              <a:buAutoNum type="alphaLcPeriod"/>
            </a:pPr>
            <a:r>
              <a:rPr lang="en-US" dirty="0"/>
              <a:t>We are lucky in being LDS, in that we have a greater knowledge of the creation and the fall than any other religion.  The Books of Moses and Abraham both specifically deal with creation, as well as the Temple.  The Book of Mormon also provides marvelous insights into the why’s of creation.</a:t>
            </a:r>
          </a:p>
          <a:p>
            <a:pPr marL="228600" indent="-228600" defTabSz="914400">
              <a:buFontTx/>
              <a:buAutoNum type="alphaLcPeriod"/>
            </a:pPr>
            <a:r>
              <a:rPr lang="en-US" dirty="0"/>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Rectangle 1026"/>
          <p:cNvSpPr>
            <a:spLocks noChangeArrowheads="1"/>
          </p:cNvSpPr>
          <p:nvPr/>
        </p:nvSpPr>
        <p:spPr bwMode="auto">
          <a:xfrm>
            <a:off x="0" y="1268413"/>
            <a:ext cx="5580063" cy="1223962"/>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n-US"/>
          </a:p>
        </p:txBody>
      </p:sp>
      <p:sp>
        <p:nvSpPr>
          <p:cNvPr id="6147" name="Rectangle 1027"/>
          <p:cNvSpPr>
            <a:spLocks noGrp="1" noChangeArrowheads="1"/>
          </p:cNvSpPr>
          <p:nvPr>
            <p:ph type="ctrTitle"/>
          </p:nvPr>
        </p:nvSpPr>
        <p:spPr>
          <a:xfrm>
            <a:off x="0" y="1244600"/>
            <a:ext cx="6875463" cy="936625"/>
          </a:xfrm>
        </p:spPr>
        <p:txBody>
          <a:bodyPr/>
          <a:lstStyle>
            <a:lvl1pPr>
              <a:defRPr sz="3200">
                <a:solidFill>
                  <a:schemeClr val="bg1"/>
                </a:solidFill>
              </a:defRPr>
            </a:lvl1pPr>
          </a:lstStyle>
          <a:p>
            <a:r>
              <a:rPr lang="ru-RU"/>
              <a:t>Click to edit Master title style</a:t>
            </a:r>
          </a:p>
        </p:txBody>
      </p:sp>
      <p:sp>
        <p:nvSpPr>
          <p:cNvPr id="6148" name="Rectangle 1028"/>
          <p:cNvSpPr>
            <a:spLocks noGrp="1" noChangeArrowheads="1"/>
          </p:cNvSpPr>
          <p:nvPr>
            <p:ph type="subTitle" idx="1"/>
          </p:nvPr>
        </p:nvSpPr>
        <p:spPr>
          <a:xfrm>
            <a:off x="0" y="1844675"/>
            <a:ext cx="6227763" cy="696913"/>
          </a:xfrm>
        </p:spPr>
        <p:txBody>
          <a:bodyPr/>
          <a:lstStyle>
            <a:lvl1pPr marL="0" indent="0">
              <a:buFontTx/>
              <a:buNone/>
              <a:defRPr sz="2400" b="1">
                <a:solidFill>
                  <a:schemeClr val="bg1"/>
                </a:solidFill>
              </a:defRPr>
            </a:lvl1pPr>
          </a:lstStyle>
          <a:p>
            <a:r>
              <a:rPr lang="ru-RU"/>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1500" y="1916113"/>
            <a:ext cx="1909763" cy="46085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87450" y="1916113"/>
            <a:ext cx="5581650" cy="46085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7"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FE135518-C889-DC41-A977-6B5C256D146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C726F8C-3136-7F48-A065-D7EAE3F83E7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7450" y="2636838"/>
            <a:ext cx="3744913"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4763" y="2636838"/>
            <a:ext cx="3746500"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2266950" y="1916113"/>
            <a:ext cx="6553200" cy="6492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5123" name="Rectangle 3"/>
          <p:cNvSpPr>
            <a:spLocks noGrp="1" noChangeArrowheads="1"/>
          </p:cNvSpPr>
          <p:nvPr>
            <p:ph type="body" idx="1"/>
          </p:nvPr>
        </p:nvSpPr>
        <p:spPr bwMode="auto">
          <a:xfrm>
            <a:off x="1187450" y="2636838"/>
            <a:ext cx="7643813" cy="38877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Tree>
  </p:cSld>
  <p:clrMap bg1="lt1" tx1="dk1" bg2="lt2" tx2="dk2" accent1="accent1" accent2="accent2" accent3="accent3" accent4="accent4" accent5="accent5" accent6="accent6" hlink="hlink" folHlink="folHlink"/>
  <p:sldLayoutIdLst>
    <p:sldLayoutId id="2147483650"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pitchFamily="-65" charset="0"/>
        </a:defRPr>
      </a:lvl2pPr>
      <a:lvl3pPr algn="l" rtl="0" fontAlgn="base">
        <a:spcBef>
          <a:spcPct val="0"/>
        </a:spcBef>
        <a:spcAft>
          <a:spcPct val="0"/>
        </a:spcAft>
        <a:defRPr sz="3600" b="1">
          <a:solidFill>
            <a:schemeClr val="tx2"/>
          </a:solidFill>
          <a:latin typeface="Arial" pitchFamily="-65" charset="0"/>
        </a:defRPr>
      </a:lvl3pPr>
      <a:lvl4pPr algn="l" rtl="0" fontAlgn="base">
        <a:spcBef>
          <a:spcPct val="0"/>
        </a:spcBef>
        <a:spcAft>
          <a:spcPct val="0"/>
        </a:spcAft>
        <a:defRPr sz="3600" b="1">
          <a:solidFill>
            <a:schemeClr val="tx2"/>
          </a:solidFill>
          <a:latin typeface="Arial" pitchFamily="-65" charset="0"/>
        </a:defRPr>
      </a:lvl4pPr>
      <a:lvl5pPr algn="l" rtl="0" fontAlgn="base">
        <a:spcBef>
          <a:spcPct val="0"/>
        </a:spcBef>
        <a:spcAft>
          <a:spcPct val="0"/>
        </a:spcAft>
        <a:defRPr sz="3600" b="1">
          <a:solidFill>
            <a:schemeClr val="tx2"/>
          </a:solidFill>
          <a:latin typeface="Arial" pitchFamily="-65" charset="0"/>
        </a:defRPr>
      </a:lvl5pPr>
      <a:lvl6pPr marL="457200" algn="l" rtl="0" fontAlgn="base">
        <a:spcBef>
          <a:spcPct val="0"/>
        </a:spcBef>
        <a:spcAft>
          <a:spcPct val="0"/>
        </a:spcAft>
        <a:defRPr sz="3600" b="1">
          <a:solidFill>
            <a:schemeClr val="tx2"/>
          </a:solidFill>
          <a:latin typeface="Arial" pitchFamily="-65" charset="0"/>
        </a:defRPr>
      </a:lvl6pPr>
      <a:lvl7pPr marL="914400" algn="l" rtl="0" fontAlgn="base">
        <a:spcBef>
          <a:spcPct val="0"/>
        </a:spcBef>
        <a:spcAft>
          <a:spcPct val="0"/>
        </a:spcAft>
        <a:defRPr sz="3600" b="1">
          <a:solidFill>
            <a:schemeClr val="tx2"/>
          </a:solidFill>
          <a:latin typeface="Arial" pitchFamily="-65" charset="0"/>
        </a:defRPr>
      </a:lvl7pPr>
      <a:lvl8pPr marL="1371600" algn="l" rtl="0" fontAlgn="base">
        <a:spcBef>
          <a:spcPct val="0"/>
        </a:spcBef>
        <a:spcAft>
          <a:spcPct val="0"/>
        </a:spcAft>
        <a:defRPr sz="3600" b="1">
          <a:solidFill>
            <a:schemeClr val="tx2"/>
          </a:solidFill>
          <a:latin typeface="Arial" pitchFamily="-65" charset="0"/>
        </a:defRPr>
      </a:lvl8pPr>
      <a:lvl9pPr marL="1828800" algn="l" rtl="0" fontAlgn="base">
        <a:spcBef>
          <a:spcPct val="0"/>
        </a:spcBef>
        <a:spcAft>
          <a:spcPct val="0"/>
        </a:spcAft>
        <a:defRPr sz="3600" b="1">
          <a:solidFill>
            <a:schemeClr val="tx2"/>
          </a:solidFill>
          <a:latin typeface="Arial" pitchFamily="-65"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b="1">
          <a:solidFill>
            <a:schemeClr val="tx1"/>
          </a:solidFill>
          <a:latin typeface="+mn-lt"/>
          <a:ea typeface="ＭＳ Ｐゴシック" pitchFamily="-65" charset="-128"/>
        </a:defRPr>
      </a:lvl2pPr>
      <a:lvl3pPr marL="1143000" indent="-228600" algn="l" rtl="0" fontAlgn="base">
        <a:spcBef>
          <a:spcPct val="20000"/>
        </a:spcBef>
        <a:spcAft>
          <a:spcPct val="0"/>
        </a:spcAft>
        <a:buChar char="•"/>
        <a:defRPr sz="2400">
          <a:solidFill>
            <a:schemeClr val="tx1"/>
          </a:solidFill>
          <a:latin typeface="+mn-lt"/>
          <a:ea typeface="ＭＳ Ｐゴシック" pitchFamily="-65"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65"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1" hangingPunct="1"/>
            <a:endParaRPr lang="en-US">
              <a:solidFill>
                <a:srgbClr val="000000"/>
              </a:solidFill>
              <a:latin typeface="Arial"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1" hangingPunct="1"/>
            <a:endParaRPr lang="en-US">
              <a:solidFill>
                <a:srgbClr val="000000"/>
              </a:solidFill>
              <a:latin typeface="Arial"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1" hangingPunct="1"/>
            <a:fld id="{944551ED-5D76-EA47-B98E-15201FD1C2C0}" type="slidenum">
              <a:rPr lang="en-US">
                <a:solidFill>
                  <a:srgbClr val="000000"/>
                </a:solidFill>
                <a:latin typeface="Arial" charset="0"/>
                <a:ea typeface="+mn-ea"/>
                <a:cs typeface="+mn-cs"/>
              </a:rPr>
              <a:pPr eaLnBrk="1" hangingPunct="1"/>
              <a:t>‹#›</a:t>
            </a:fld>
            <a:endParaRPr lang="en-US">
              <a:solidFill>
                <a:srgbClr val="000000"/>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678" r:id="rId1"/>
  </p:sldLayoutIdLst>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9.xml"/><Relationship Id="rId7"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10.xml"/><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0.png"/><Relationship Id="rId5" Type="http://schemas.openxmlformats.org/officeDocument/2006/relationships/oleObject" Target="../embeddings/oleObject3.bin"/><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oleObject" Target="../embeddings/oleObject5.bin"/><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png"/><Relationship Id="rId5" Type="http://schemas.openxmlformats.org/officeDocument/2006/relationships/oleObject" Target="../embeddings/oleObject6.bin"/><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13.png"/><Relationship Id="rId5" Type="http://schemas.openxmlformats.org/officeDocument/2006/relationships/oleObject" Target="../embeddings/oleObject7.bin"/><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15.xml"/><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14.png"/><Relationship Id="rId11" Type="http://schemas.openxmlformats.org/officeDocument/2006/relationships/image" Target="../media/image17.jpeg"/><Relationship Id="rId5" Type="http://schemas.openxmlformats.org/officeDocument/2006/relationships/oleObject" Target="../embeddings/oleObject8.bin"/><Relationship Id="rId10" Type="http://schemas.openxmlformats.org/officeDocument/2006/relationships/image" Target="../media/image16.png"/><Relationship Id="rId4" Type="http://schemas.openxmlformats.org/officeDocument/2006/relationships/image" Target="../media/image1.jpeg"/><Relationship Id="rId9"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7.xml"/><Relationship Id="rId7" Type="http://schemas.openxmlformats.org/officeDocument/2006/relationships/oleObject" Target="../embeddings/oleObject12.bin"/><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20.png"/><Relationship Id="rId5" Type="http://schemas.openxmlformats.org/officeDocument/2006/relationships/oleObject" Target="../embeddings/oleObject11.bin"/><Relationship Id="rId10" Type="http://schemas.openxmlformats.org/officeDocument/2006/relationships/image" Target="../media/image22.png"/><Relationship Id="rId4" Type="http://schemas.openxmlformats.org/officeDocument/2006/relationships/image" Target="../media/image1.jpeg"/><Relationship Id="rId9" Type="http://schemas.openxmlformats.org/officeDocument/2006/relationships/oleObject" Target="../embeddings/oleObject13.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image" Target="../media/image23.png"/><Relationship Id="rId5" Type="http://schemas.openxmlformats.org/officeDocument/2006/relationships/oleObject" Target="../embeddings/oleObject14.bin"/><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www.mormonnewsroom.org/article/approaching-mormon-doctrine" TargetMode="Externa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9.vml"/><Relationship Id="rId5" Type="http://schemas.openxmlformats.org/officeDocument/2006/relationships/image" Target="../media/image24.png"/><Relationship Id="rId4" Type="http://schemas.openxmlformats.org/officeDocument/2006/relationships/oleObject" Target="../embeddings/oleObject15.bin"/></Relationships>
</file>

<file path=ppt/slides/_rels/slide31.xml.rels><?xml version="1.0" encoding="UTF-8" standalone="yes"?>
<Relationships xmlns="http://schemas.openxmlformats.org/package/2006/relationships"><Relationship Id="rId2" Type="http://schemas.openxmlformats.org/officeDocument/2006/relationships/hyperlink" Target="http://signaturebookslibrary.org/byu/chapter4.htm#darwin56" TargetMode="Externa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hyperlink" Target="http://signaturebookslibrary.org/byu/chapter4.htm#darwin43"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6.png"/><Relationship Id="rId5" Type="http://schemas.openxmlformats.org/officeDocument/2006/relationships/oleObject" Target="../embeddings/oleObject16.bin"/><Relationship Id="rId4"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7.png"/><Relationship Id="rId5" Type="http://schemas.openxmlformats.org/officeDocument/2006/relationships/oleObject" Target="../embeddings/oleObject17.bin"/><Relationship Id="rId4" Type="http://schemas.openxmlformats.org/officeDocument/2006/relationships/image" Target="../media/image1.jpeg"/></Relationships>
</file>

<file path=ppt/slides/_rels/slide36.xml.rels><?xml version="1.0" encoding="UTF-8" standalone="yes"?>
<Relationships xmlns="http://schemas.openxmlformats.org/package/2006/relationships"><Relationship Id="rId3" Type="http://schemas.openxmlformats.org/officeDocument/2006/relationships/hyperlink" Target="http://signaturebookslibrary.org/byu/chapter4.htm#darwin80"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youtube.com/watch?v=ZTy3qG_qInU&amp;vl=e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26"/>
          <p:cNvSpPr>
            <a:spLocks noGrp="1" noChangeArrowheads="1"/>
          </p:cNvSpPr>
          <p:nvPr>
            <p:ph type="ctrTitle"/>
          </p:nvPr>
        </p:nvSpPr>
        <p:spPr>
          <a:xfrm>
            <a:off x="8206" y="1295400"/>
            <a:ext cx="5478194" cy="1219200"/>
          </a:xfrm>
        </p:spPr>
        <p:txBody>
          <a:bodyPr/>
          <a:lstStyle/>
          <a:p>
            <a:r>
              <a:rPr lang="en-US" sz="2800" dirty="0">
                <a:effectLst>
                  <a:outerShdw blurRad="50800" dist="38100" dir="2700000">
                    <a:srgbClr val="000000">
                      <a:alpha val="43000"/>
                    </a:srgbClr>
                  </a:outerShdw>
                </a:effectLst>
              </a:rPr>
              <a:t>Evolution and </a:t>
            </a:r>
            <a:br>
              <a:rPr lang="en-US" sz="2800" dirty="0">
                <a:effectLst>
                  <a:outerShdw blurRad="50800" dist="38100" dir="2700000">
                    <a:srgbClr val="000000">
                      <a:alpha val="43000"/>
                    </a:srgbClr>
                  </a:outerShdw>
                </a:effectLst>
              </a:rPr>
            </a:br>
            <a:r>
              <a:rPr lang="en-US" sz="2800" dirty="0">
                <a:effectLst>
                  <a:outerShdw blurRad="50800" dist="38100" dir="2700000">
                    <a:srgbClr val="000000">
                      <a:alpha val="43000"/>
                    </a:srgbClr>
                  </a:outerShdw>
                </a:effectLst>
              </a:rPr>
              <a:t>The Church of Jesus Christ of Latter-day Saints</a:t>
            </a:r>
            <a:endParaRPr lang="uk-UA" sz="2800" dirty="0">
              <a:effectLst>
                <a:outerShdw blurRad="50800" dist="38100" dir="2700000">
                  <a:srgbClr val="000000">
                    <a:alpha val="43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ctrTitle" idx="4294967295"/>
          </p:nvPr>
        </p:nvSpPr>
        <p:spPr>
          <a:xfrm>
            <a:off x="533400" y="2514600"/>
            <a:ext cx="7772400" cy="1736725"/>
          </a:xfrm>
        </p:spPr>
        <p:txBody>
          <a:bodyPr anchor="b"/>
          <a:lstStyle/>
          <a:p>
            <a:pPr eaLnBrk="1" hangingPunct="1"/>
            <a:r>
              <a:rPr lang="en-US" sz="5400" dirty="0">
                <a:solidFill>
                  <a:schemeClr val="tx1"/>
                </a:solidFill>
              </a:rPr>
              <a:t>Are We Creationists?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Genesis 1</a:t>
            </a:r>
          </a:p>
        </p:txBody>
      </p:sp>
      <p:sp>
        <p:nvSpPr>
          <p:cNvPr id="3" name="Content Placeholder 2"/>
          <p:cNvSpPr>
            <a:spLocks noGrp="1"/>
          </p:cNvSpPr>
          <p:nvPr>
            <p:ph idx="1"/>
          </p:nvPr>
        </p:nvSpPr>
        <p:spPr/>
        <p:txBody>
          <a:bodyPr/>
          <a:lstStyle/>
          <a:p>
            <a:r>
              <a:rPr lang="en-US" dirty="0"/>
              <a:t>20 And God said, Let the waters bring forth abundantly the moving creature that hath life, and fowl that may fly above the earth in the open firmament of heaven.</a:t>
            </a:r>
          </a:p>
          <a:p>
            <a:r>
              <a:rPr lang="en-US" dirty="0"/>
              <a:t>21 And God created great whales, and every living creature that </a:t>
            </a:r>
            <a:r>
              <a:rPr lang="en-US" dirty="0" err="1"/>
              <a:t>moveth</a:t>
            </a:r>
            <a:r>
              <a:rPr lang="en-US" dirty="0"/>
              <a:t>, which the waters brought forth abundantly, after their kind, and every winged fowl after his kind:  and God saw that it was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Genesis 1</a:t>
            </a:r>
          </a:p>
        </p:txBody>
      </p:sp>
      <p:sp>
        <p:nvSpPr>
          <p:cNvPr id="3" name="Content Placeholder 2"/>
          <p:cNvSpPr>
            <a:spLocks noGrp="1"/>
          </p:cNvSpPr>
          <p:nvPr>
            <p:ph idx="1"/>
          </p:nvPr>
        </p:nvSpPr>
        <p:spPr/>
        <p:txBody>
          <a:bodyPr/>
          <a:lstStyle/>
          <a:p>
            <a:r>
              <a:rPr lang="en-US" dirty="0"/>
              <a:t>26 And God said, Let us make man in our image, after our likeness:  and let them have dominion over the fish of the sea, and over the fowl of the air, and over the cattle, and over all the earth, and over every creeping thing that </a:t>
            </a:r>
            <a:r>
              <a:rPr lang="en-US" dirty="0" err="1"/>
              <a:t>creepeth</a:t>
            </a:r>
            <a:r>
              <a:rPr lang="en-US" dirty="0"/>
              <a:t> upon the earth.</a:t>
            </a:r>
          </a:p>
          <a:p>
            <a:r>
              <a:rPr lang="en-US" dirty="0"/>
              <a:t>27 So God created man in his </a:t>
            </a:r>
            <a:r>
              <a:rPr lang="en-US" i="1" dirty="0"/>
              <a:t>own </a:t>
            </a:r>
            <a:r>
              <a:rPr lang="en-US" dirty="0"/>
              <a:t>image, in the image of God created he him; male and female created he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1026"/>
          <p:cNvSpPr>
            <a:spLocks noGrp="1" noChangeArrowheads="1"/>
          </p:cNvSpPr>
          <p:nvPr>
            <p:ph type="title" idx="4294967295"/>
          </p:nvPr>
        </p:nvSpPr>
        <p:spPr>
          <a:xfrm>
            <a:off x="3581400" y="1905000"/>
            <a:ext cx="4210050" cy="649287"/>
          </a:xfrm>
        </p:spPr>
        <p:txBody>
          <a:bodyPr/>
          <a:lstStyle/>
          <a:p>
            <a:r>
              <a:rPr lang="en-US" dirty="0">
                <a:solidFill>
                  <a:srgbClr val="000000"/>
                </a:solidFill>
              </a:rPr>
              <a:t>Creationist Creed</a:t>
            </a:r>
          </a:p>
        </p:txBody>
      </p:sp>
      <p:sp>
        <p:nvSpPr>
          <p:cNvPr id="203779" name="Rectangle 1027"/>
          <p:cNvSpPr>
            <a:spLocks noGrp="1" noChangeArrowheads="1"/>
          </p:cNvSpPr>
          <p:nvPr>
            <p:ph type="body" idx="4294967295"/>
          </p:nvPr>
        </p:nvSpPr>
        <p:spPr>
          <a:xfrm>
            <a:off x="381000" y="2743200"/>
            <a:ext cx="8382000" cy="3505200"/>
          </a:xfrm>
        </p:spPr>
        <p:txBody>
          <a:bodyPr/>
          <a:lstStyle/>
          <a:p>
            <a:pPr>
              <a:lnSpc>
                <a:spcPct val="90000"/>
              </a:lnSpc>
              <a:buFontTx/>
              <a:buNone/>
            </a:pPr>
            <a:r>
              <a:rPr lang="en-US" sz="2400" dirty="0">
                <a:solidFill>
                  <a:srgbClr val="000000"/>
                </a:solidFill>
              </a:rPr>
              <a:t>	“</a:t>
            </a:r>
            <a:r>
              <a:rPr lang="en-US" sz="2400" i="1" dirty="0">
                <a:solidFill>
                  <a:srgbClr val="000000"/>
                </a:solidFill>
              </a:rPr>
              <a:t>Since nothing in the world has been created since the end of the creation period, everything must then have been created by means or processes which are no longer in operation and which we therefore cannot study by any of the means of science.  We are limited exclusively to divine revelation as to the date of creation, the duration of creation, the method of creation, and every other question concerning creation</a:t>
            </a:r>
            <a:r>
              <a:rPr lang="en-US" sz="2400" dirty="0">
                <a:solidFill>
                  <a:srgbClr val="000000"/>
                </a:solidFill>
              </a:rPr>
              <a:t>.” </a:t>
            </a:r>
          </a:p>
          <a:p>
            <a:pPr>
              <a:lnSpc>
                <a:spcPct val="90000"/>
              </a:lnSpc>
              <a:buFontTx/>
              <a:buNone/>
            </a:pPr>
            <a:r>
              <a:rPr lang="en-US" sz="2400" dirty="0">
                <a:solidFill>
                  <a:srgbClr val="000000"/>
                </a:solidFill>
              </a:rPr>
              <a:t>					</a:t>
            </a:r>
            <a:r>
              <a:rPr lang="en-US" sz="1800" i="1" dirty="0">
                <a:solidFill>
                  <a:srgbClr val="000000"/>
                </a:solidFill>
              </a:rPr>
              <a:t>Henry Morris (Creation Research Institute)</a:t>
            </a:r>
          </a:p>
        </p:txBody>
      </p:sp>
      <p:sp>
        <p:nvSpPr>
          <p:cNvPr id="79876" name="Text Box 1028"/>
          <p:cNvSpPr txBox="1">
            <a:spLocks noChangeArrowheads="1"/>
          </p:cNvSpPr>
          <p:nvPr/>
        </p:nvSpPr>
        <p:spPr bwMode="auto">
          <a:xfrm>
            <a:off x="2041525" y="5229225"/>
            <a:ext cx="184150" cy="366713"/>
          </a:xfrm>
          <a:prstGeom prst="rect">
            <a:avLst/>
          </a:prstGeom>
          <a:noFill/>
          <a:ln w="9525">
            <a:noFill/>
            <a:miter lim="800000"/>
            <a:headEnd/>
            <a:tailEnd/>
          </a:ln>
        </p:spPr>
        <p:txBody>
          <a:bodyPr wrap="none">
            <a:prstTxWarp prst="textNoShape">
              <a:avLst/>
            </a:prstTxWarp>
            <a:spAutoFit/>
          </a:bodyPr>
          <a:lstStyle/>
          <a:p>
            <a:pPr eaLnBrk="0" hangingPunct="0"/>
            <a:endParaRPr lang="en-US">
              <a:solidFill>
                <a:srgbClr val="00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9565"/>
    </mc:Choice>
    <mc:Fallback xmlns="">
      <p:transition spd="slow" advTm="9565"/>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4267200" y="1371600"/>
            <a:ext cx="4438650" cy="649287"/>
          </a:xfrm>
        </p:spPr>
        <p:txBody>
          <a:bodyPr/>
          <a:lstStyle/>
          <a:p>
            <a:pPr eaLnBrk="1" hangingPunct="1"/>
            <a:r>
              <a:rPr lang="en-US" dirty="0"/>
              <a:t>Creationist History</a:t>
            </a:r>
          </a:p>
        </p:txBody>
      </p:sp>
      <p:sp>
        <p:nvSpPr>
          <p:cNvPr id="87043" name="Rectangle 3"/>
          <p:cNvSpPr>
            <a:spLocks noGrp="1" noChangeArrowheads="1"/>
          </p:cNvSpPr>
          <p:nvPr>
            <p:ph type="body" idx="4294967295"/>
          </p:nvPr>
        </p:nvSpPr>
        <p:spPr>
          <a:xfrm>
            <a:off x="838200" y="2438400"/>
            <a:ext cx="7643813" cy="3887787"/>
          </a:xfrm>
        </p:spPr>
        <p:txBody>
          <a:bodyPr/>
          <a:lstStyle/>
          <a:p>
            <a:pPr eaLnBrk="1" hangingPunct="1">
              <a:lnSpc>
                <a:spcPct val="90000"/>
              </a:lnSpc>
              <a:buClrTx/>
              <a:buFont typeface="Times" charset="0"/>
              <a:buChar char="•"/>
            </a:pPr>
            <a:r>
              <a:rPr lang="en-US" sz="2400" dirty="0">
                <a:solidFill>
                  <a:schemeClr val="tx2"/>
                </a:solidFill>
              </a:rPr>
              <a:t>1910-1915 : A set of Christian tracts emerged in the US which took a literalistic interpretation of Genesis (</a:t>
            </a:r>
            <a:r>
              <a:rPr lang="en-US" sz="2400" i="1" dirty="0">
                <a:solidFill>
                  <a:schemeClr val="tx2"/>
                </a:solidFill>
              </a:rPr>
              <a:t>ex nihilo</a:t>
            </a:r>
            <a:r>
              <a:rPr lang="en-US" sz="2400" dirty="0">
                <a:solidFill>
                  <a:schemeClr val="tx2"/>
                </a:solidFill>
              </a:rPr>
              <a:t> creation).</a:t>
            </a:r>
          </a:p>
          <a:p>
            <a:pPr eaLnBrk="1" hangingPunct="1">
              <a:lnSpc>
                <a:spcPct val="90000"/>
              </a:lnSpc>
              <a:buClrTx/>
              <a:buFont typeface="Times" charset="0"/>
              <a:buChar char="•"/>
            </a:pPr>
            <a:r>
              <a:rPr lang="en-US" sz="2400" dirty="0">
                <a:solidFill>
                  <a:schemeClr val="tx2"/>
                </a:solidFill>
              </a:rPr>
              <a:t>1920-1968: Evolution banned from public schools</a:t>
            </a:r>
          </a:p>
          <a:p>
            <a:pPr eaLnBrk="1" hangingPunct="1">
              <a:lnSpc>
                <a:spcPct val="90000"/>
              </a:lnSpc>
              <a:buClrTx/>
              <a:buFont typeface="Times" charset="0"/>
              <a:buChar char="•"/>
            </a:pPr>
            <a:r>
              <a:rPr lang="en-US" sz="2400" dirty="0">
                <a:solidFill>
                  <a:schemeClr val="tx2"/>
                </a:solidFill>
              </a:rPr>
              <a:t>1963: Creation Research Society, Institute for Creation Research</a:t>
            </a:r>
          </a:p>
          <a:p>
            <a:pPr eaLnBrk="1" hangingPunct="1">
              <a:lnSpc>
                <a:spcPct val="90000"/>
              </a:lnSpc>
              <a:buClrTx/>
              <a:buFont typeface="Times" charset="0"/>
              <a:buChar char="•"/>
            </a:pPr>
            <a:r>
              <a:rPr lang="en-US" sz="2400" dirty="0">
                <a:solidFill>
                  <a:schemeClr val="tx2"/>
                </a:solidFill>
              </a:rPr>
              <a:t>1975: “Equal Time” (Tennessee)</a:t>
            </a:r>
          </a:p>
          <a:p>
            <a:pPr eaLnBrk="1" hangingPunct="1">
              <a:lnSpc>
                <a:spcPct val="90000"/>
              </a:lnSpc>
              <a:buClrTx/>
              <a:buFont typeface="Times" charset="0"/>
              <a:buChar char="•"/>
            </a:pPr>
            <a:r>
              <a:rPr lang="en-US" sz="2400" dirty="0">
                <a:solidFill>
                  <a:schemeClr val="tx2"/>
                </a:solidFill>
              </a:rPr>
              <a:t>1981, 1987: “Balanced treatment” (Arkansas, Louisiana)</a:t>
            </a:r>
          </a:p>
          <a:p>
            <a:pPr eaLnBrk="1" hangingPunct="1">
              <a:lnSpc>
                <a:spcPct val="90000"/>
              </a:lnSpc>
              <a:buClrTx/>
              <a:buFont typeface="Times" charset="0"/>
              <a:buChar char="•"/>
            </a:pPr>
            <a:r>
              <a:rPr lang="en-US" sz="2400" dirty="0">
                <a:solidFill>
                  <a:schemeClr val="tx2"/>
                </a:solidFill>
              </a:rPr>
              <a:t>1995 – 1996: “Evolution as theory” (Tennessee)</a:t>
            </a:r>
          </a:p>
          <a:p>
            <a:pPr eaLnBrk="1" hangingPunct="1">
              <a:lnSpc>
                <a:spcPct val="90000"/>
              </a:lnSpc>
              <a:buClrTx/>
              <a:buFont typeface="Times" charset="0"/>
              <a:buChar char="•"/>
            </a:pPr>
            <a:r>
              <a:rPr lang="en-US" sz="2400" dirty="0">
                <a:solidFill>
                  <a:schemeClr val="tx2"/>
                </a:solidFill>
              </a:rPr>
              <a:t>2000: “Intelligent Design”</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347"/>
    </mc:Choice>
    <mc:Fallback xmlns="">
      <p:transition spd="slow" advTm="2347"/>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4267200" y="1371600"/>
            <a:ext cx="4438650" cy="649287"/>
          </a:xfrm>
        </p:spPr>
        <p:txBody>
          <a:bodyPr/>
          <a:lstStyle/>
          <a:p>
            <a:pPr eaLnBrk="1" hangingPunct="1"/>
            <a:r>
              <a:rPr lang="en-US" dirty="0"/>
              <a:t>Creationist History</a:t>
            </a:r>
          </a:p>
        </p:txBody>
      </p:sp>
      <p:sp>
        <p:nvSpPr>
          <p:cNvPr id="87043" name="Rectangle 3"/>
          <p:cNvSpPr>
            <a:spLocks noGrp="1" noChangeArrowheads="1"/>
          </p:cNvSpPr>
          <p:nvPr>
            <p:ph type="body" idx="4294967295"/>
          </p:nvPr>
        </p:nvSpPr>
        <p:spPr>
          <a:xfrm>
            <a:off x="838200" y="2438400"/>
            <a:ext cx="7643813" cy="3887787"/>
          </a:xfrm>
        </p:spPr>
        <p:txBody>
          <a:bodyPr/>
          <a:lstStyle/>
          <a:p>
            <a:pPr eaLnBrk="1" hangingPunct="1">
              <a:lnSpc>
                <a:spcPct val="90000"/>
              </a:lnSpc>
              <a:buClrTx/>
              <a:buFont typeface="Times" charset="0"/>
              <a:buChar char="•"/>
            </a:pPr>
            <a:r>
              <a:rPr lang="en-US" sz="2400" dirty="0">
                <a:solidFill>
                  <a:schemeClr val="tx2"/>
                </a:solidFill>
              </a:rPr>
              <a:t>1910-1915 : A set of Christian tracts emerged in the US which took a literalistic interpretation of Genesis (</a:t>
            </a:r>
            <a:r>
              <a:rPr lang="en-US" sz="2400" i="1" dirty="0">
                <a:solidFill>
                  <a:schemeClr val="tx2"/>
                </a:solidFill>
              </a:rPr>
              <a:t>ex nihilo</a:t>
            </a:r>
            <a:r>
              <a:rPr lang="en-US" sz="2400" dirty="0">
                <a:solidFill>
                  <a:schemeClr val="tx2"/>
                </a:solidFill>
              </a:rPr>
              <a:t> creation).</a:t>
            </a:r>
          </a:p>
          <a:p>
            <a:pPr eaLnBrk="1" hangingPunct="1">
              <a:lnSpc>
                <a:spcPct val="90000"/>
              </a:lnSpc>
              <a:buClrTx/>
              <a:buFont typeface="Times" charset="0"/>
              <a:buChar char="•"/>
            </a:pPr>
            <a:r>
              <a:rPr lang="en-US" sz="2400" dirty="0">
                <a:solidFill>
                  <a:schemeClr val="tx2"/>
                </a:solidFill>
              </a:rPr>
              <a:t>1920-1968: Evolution banned from public schools</a:t>
            </a:r>
          </a:p>
          <a:p>
            <a:pPr eaLnBrk="1" hangingPunct="1">
              <a:lnSpc>
                <a:spcPct val="90000"/>
              </a:lnSpc>
              <a:buClrTx/>
              <a:buFont typeface="Times" charset="0"/>
              <a:buChar char="•"/>
            </a:pPr>
            <a:r>
              <a:rPr lang="en-US" sz="2400" dirty="0">
                <a:solidFill>
                  <a:schemeClr val="tx2"/>
                </a:solidFill>
              </a:rPr>
              <a:t>1963: Creation Research Society, Institute for Creation Research</a:t>
            </a:r>
          </a:p>
          <a:p>
            <a:pPr eaLnBrk="1" hangingPunct="1">
              <a:lnSpc>
                <a:spcPct val="90000"/>
              </a:lnSpc>
              <a:buClrTx/>
              <a:buFont typeface="Times" charset="0"/>
              <a:buChar char="•"/>
            </a:pPr>
            <a:r>
              <a:rPr lang="en-US" sz="2400" dirty="0">
                <a:solidFill>
                  <a:schemeClr val="tx2"/>
                </a:solidFill>
              </a:rPr>
              <a:t>1975: “Equal Time” (Tennessee)</a:t>
            </a:r>
          </a:p>
          <a:p>
            <a:pPr eaLnBrk="1" hangingPunct="1">
              <a:lnSpc>
                <a:spcPct val="90000"/>
              </a:lnSpc>
              <a:buClrTx/>
              <a:buFont typeface="Times" charset="0"/>
              <a:buChar char="•"/>
            </a:pPr>
            <a:r>
              <a:rPr lang="en-US" sz="2400" dirty="0">
                <a:solidFill>
                  <a:schemeClr val="tx2"/>
                </a:solidFill>
              </a:rPr>
              <a:t>1981, 1987: “Balanced treatment” (Arkansas, Louisiana)</a:t>
            </a:r>
          </a:p>
          <a:p>
            <a:pPr eaLnBrk="1" hangingPunct="1">
              <a:lnSpc>
                <a:spcPct val="90000"/>
              </a:lnSpc>
              <a:buClrTx/>
              <a:buFont typeface="Times" charset="0"/>
              <a:buChar char="•"/>
            </a:pPr>
            <a:r>
              <a:rPr lang="en-US" sz="2400" dirty="0">
                <a:solidFill>
                  <a:schemeClr val="tx2"/>
                </a:solidFill>
              </a:rPr>
              <a:t>1995 – 1996: “Evolution as theory” (Tennessee)</a:t>
            </a:r>
          </a:p>
          <a:p>
            <a:pPr eaLnBrk="1" hangingPunct="1">
              <a:lnSpc>
                <a:spcPct val="90000"/>
              </a:lnSpc>
              <a:buClrTx/>
              <a:buFont typeface="Times" charset="0"/>
              <a:buChar char="•"/>
            </a:pPr>
            <a:r>
              <a:rPr lang="en-US" sz="2400" dirty="0">
                <a:solidFill>
                  <a:schemeClr val="tx2"/>
                </a:solidFill>
              </a:rPr>
              <a:t>2000: “Intelligent Design”</a:t>
            </a:r>
          </a:p>
        </p:txBody>
      </p:sp>
      <p:sp>
        <p:nvSpPr>
          <p:cNvPr id="2" name="TextBox 1"/>
          <p:cNvSpPr txBox="1"/>
          <p:nvPr/>
        </p:nvSpPr>
        <p:spPr>
          <a:xfrm>
            <a:off x="399060" y="2760038"/>
            <a:ext cx="8382000" cy="3539430"/>
          </a:xfrm>
          <a:prstGeom prst="rect">
            <a:avLst/>
          </a:prstGeom>
          <a:solidFill>
            <a:schemeClr val="bg1"/>
          </a:solidFill>
        </p:spPr>
        <p:txBody>
          <a:bodyPr wrap="square" rtlCol="0">
            <a:spAutoFit/>
          </a:bodyPr>
          <a:lstStyle/>
          <a:p>
            <a:r>
              <a:rPr lang="en-US" sz="1600" dirty="0"/>
              <a:t>Intelligent design refers to a scientific research program as well as a community of scientists, philosophers and other scholars who seek evidence of design in nature. The theory of intelligent design holds that certain features of the universe and of living things are best explained by an intelligent cause, not an undirected process such as natural selection. Through the study and analysis of a system's components, a design theorist is able to determine whether various natural structures are the product of chance, natural law, intelligent design, or some combination thereof. Such research is conducted by observing the types of information produced when intelligent agents act. Scientists then seek to find objects which have those same types of informational properties which we commonly know come from intelligence. Intelligent design has applied these scientific methods to detect design in irreducibly complex biological structures, the complex and specified information content in DNA, the life-sustaining physical architecture of the universe, and the geologically rapid origin of biological diversity in the fossil record during the Cambrian explosion approximately 530 million years ago. </a:t>
            </a:r>
          </a:p>
        </p:txBody>
      </p:sp>
    </p:spTree>
    <p:custDataLst>
      <p:tags r:id="rId1"/>
    </p:custDataLst>
    <p:extLst>
      <p:ext uri="{BB962C8B-B14F-4D97-AF65-F5344CB8AC3E}">
        <p14:creationId xmlns:p14="http://schemas.microsoft.com/office/powerpoint/2010/main" val="2159539544"/>
      </p:ext>
    </p:extLst>
  </p:cSld>
  <p:clrMapOvr>
    <a:masterClrMapping/>
  </p:clrMapOvr>
  <mc:AlternateContent xmlns:mc="http://schemas.openxmlformats.org/markup-compatibility/2006" xmlns:p14="http://schemas.microsoft.com/office/powerpoint/2010/main">
    <mc:Choice Requires="p14">
      <p:transition spd="slow" p14:dur="2000" advTm="2347"/>
    </mc:Choice>
    <mc:Fallback xmlns="">
      <p:transition spd="slow" advTm="234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228600" y="1905000"/>
            <a:ext cx="6553200" cy="2198687"/>
          </a:xfrm>
        </p:spPr>
        <p:txBody>
          <a:bodyPr/>
          <a:lstStyle/>
          <a:p>
            <a:r>
              <a:rPr lang="en-US" dirty="0">
                <a:solidFill>
                  <a:srgbClr val="000000"/>
                </a:solidFill>
              </a:rPr>
              <a:t>What is the Church’s stance on evolution?  Are we ‘creationists’?</a:t>
            </a:r>
          </a:p>
        </p:txBody>
      </p:sp>
    </p:spTree>
  </p:cSld>
  <p:clrMapOvr>
    <a:masterClrMapping/>
  </p:clrMapOvr>
  <mc:AlternateContent xmlns:mc="http://schemas.openxmlformats.org/markup-compatibility/2006" xmlns:p14="http://schemas.microsoft.com/office/powerpoint/2010/main">
    <mc:Choice Requires="p14">
      <p:transition spd="slow" p14:dur="2000" advTm="3935"/>
    </mc:Choice>
    <mc:Fallback xmlns="">
      <p:transition spd="slow" advTm="3935"/>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3962400" y="1143000"/>
            <a:ext cx="5029200" cy="639762"/>
          </a:xfrm>
        </p:spPr>
        <p:txBody>
          <a:bodyPr/>
          <a:lstStyle/>
          <a:p>
            <a:pPr algn="l" eaLnBrk="1" hangingPunct="1"/>
            <a:r>
              <a:rPr lang="en-US" sz="3200" dirty="0"/>
              <a:t>Official statements of the Church on evolution</a:t>
            </a:r>
          </a:p>
        </p:txBody>
      </p:sp>
      <p:graphicFrame>
        <p:nvGraphicFramePr>
          <p:cNvPr id="17410" name="Object 2"/>
          <p:cNvGraphicFramePr>
            <a:graphicFrameLocks noGrp="1" noChangeAspect="1"/>
          </p:cNvGraphicFramePr>
          <p:nvPr>
            <p:ph sz="half" idx="1"/>
          </p:nvPr>
        </p:nvGraphicFramePr>
        <p:xfrm>
          <a:off x="1600200" y="3657600"/>
          <a:ext cx="1238250" cy="1809750"/>
        </p:xfrm>
        <a:graphic>
          <a:graphicData uri="http://schemas.openxmlformats.org/presentationml/2006/ole">
            <mc:AlternateContent xmlns:mc="http://schemas.openxmlformats.org/markup-compatibility/2006">
              <mc:Choice xmlns:v="urn:schemas-microsoft-com:vml" Requires="v">
                <p:oleObj spid="_x0000_s142439" name="Drawing" r:id="rId5" imgW="1398494" imgH="2043953" progId="">
                  <p:embed/>
                </p:oleObj>
              </mc:Choice>
              <mc:Fallback>
                <p:oleObj name="Drawing" r:id="rId5" imgW="1398494" imgH="2043953"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657600"/>
                        <a:ext cx="1238250" cy="1809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7413" name="Line 4"/>
          <p:cNvSpPr>
            <a:spLocks noChangeShapeType="1"/>
          </p:cNvSpPr>
          <p:nvPr/>
        </p:nvSpPr>
        <p:spPr bwMode="auto">
          <a:xfrm>
            <a:off x="304800" y="6291262"/>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17414" name="Text Box 5"/>
          <p:cNvSpPr txBox="1">
            <a:spLocks noChangeArrowheads="1"/>
          </p:cNvSpPr>
          <p:nvPr/>
        </p:nvSpPr>
        <p:spPr bwMode="auto">
          <a:xfrm>
            <a:off x="212725" y="6305550"/>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17415" name="Text Box 6"/>
          <p:cNvSpPr txBox="1">
            <a:spLocks noChangeArrowheads="1"/>
          </p:cNvSpPr>
          <p:nvPr/>
        </p:nvSpPr>
        <p:spPr bwMode="auto">
          <a:xfrm>
            <a:off x="2139950" y="6305550"/>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17416" name="Text Box 7"/>
          <p:cNvSpPr txBox="1">
            <a:spLocks noChangeArrowheads="1"/>
          </p:cNvSpPr>
          <p:nvPr/>
        </p:nvSpPr>
        <p:spPr bwMode="auto">
          <a:xfrm>
            <a:off x="4068763" y="6305550"/>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17417" name="Text Box 8"/>
          <p:cNvSpPr txBox="1">
            <a:spLocks noChangeArrowheads="1"/>
          </p:cNvSpPr>
          <p:nvPr/>
        </p:nvSpPr>
        <p:spPr bwMode="auto">
          <a:xfrm>
            <a:off x="5995988" y="6305550"/>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17418" name="Text Box 9"/>
          <p:cNvSpPr txBox="1">
            <a:spLocks noChangeArrowheads="1"/>
          </p:cNvSpPr>
          <p:nvPr/>
        </p:nvSpPr>
        <p:spPr bwMode="auto">
          <a:xfrm>
            <a:off x="7924800" y="6305550"/>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17419" name="Line 10"/>
          <p:cNvSpPr>
            <a:spLocks noChangeShapeType="1"/>
          </p:cNvSpPr>
          <p:nvPr/>
        </p:nvSpPr>
        <p:spPr bwMode="auto">
          <a:xfrm>
            <a:off x="609600" y="3243262"/>
            <a:ext cx="533400" cy="27432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17420" name="Text Box 11"/>
          <p:cNvSpPr txBox="1">
            <a:spLocks noChangeArrowheads="1"/>
          </p:cNvSpPr>
          <p:nvPr/>
        </p:nvSpPr>
        <p:spPr bwMode="auto">
          <a:xfrm>
            <a:off x="609601" y="2557462"/>
            <a:ext cx="8229600" cy="830997"/>
          </a:xfrm>
          <a:prstGeom prst="rect">
            <a:avLst/>
          </a:prstGeom>
          <a:noFill/>
          <a:ln w="28575">
            <a:solidFill>
              <a:schemeClr val="tx1"/>
            </a:solidFill>
            <a:miter lim="800000"/>
            <a:headEnd/>
            <a:tailEnd/>
          </a:ln>
        </p:spPr>
        <p:txBody>
          <a:bodyPr wrap="square">
            <a:prstTxWarp prst="textNoShape">
              <a:avLst/>
            </a:prstTxWarp>
            <a:spAutoFit/>
          </a:bodyPr>
          <a:lstStyle/>
          <a:p>
            <a:r>
              <a:rPr lang="en-US" dirty="0"/>
              <a:t>08 – </a:t>
            </a:r>
            <a:r>
              <a:rPr lang="en-US" dirty="0">
                <a:ln w="3175" cmpd="sng">
                  <a:solidFill>
                    <a:schemeClr val="tx1"/>
                  </a:solidFill>
                </a:ln>
                <a:solidFill>
                  <a:srgbClr val="000000"/>
                </a:solidFill>
              </a:rPr>
              <a:t>First Presidency (Joseph F. Smith, President) appoints a committee to prepare a statement on the </a:t>
            </a:r>
            <a:r>
              <a:rPr lang="en-US" i="1" dirty="0">
                <a:ln w="3175" cmpd="sng">
                  <a:solidFill>
                    <a:schemeClr val="tx1"/>
                  </a:solidFill>
                </a:ln>
                <a:solidFill>
                  <a:srgbClr val="000000"/>
                </a:solidFill>
              </a:rPr>
              <a:t>Origin of Man</a:t>
            </a:r>
            <a:endParaRPr lang="en-US" dirty="0">
              <a:ln w="3175" cmpd="sng">
                <a:solidFill>
                  <a:schemeClr val="tx1"/>
                </a:solidFill>
              </a:ln>
              <a:solidFill>
                <a:srgbClr val="000000"/>
              </a:solidFill>
            </a:endParaRPr>
          </a:p>
        </p:txBody>
      </p:sp>
      <p:sp>
        <p:nvSpPr>
          <p:cNvPr id="17421" name="Text Box 12"/>
          <p:cNvSpPr txBox="1">
            <a:spLocks noChangeArrowheads="1"/>
          </p:cNvSpPr>
          <p:nvPr/>
        </p:nvSpPr>
        <p:spPr bwMode="auto">
          <a:xfrm>
            <a:off x="1295400" y="5486400"/>
            <a:ext cx="1695450" cy="366713"/>
          </a:xfrm>
          <a:prstGeom prst="rect">
            <a:avLst/>
          </a:prstGeom>
          <a:noFill/>
          <a:ln w="9525">
            <a:noFill/>
            <a:miter lim="800000"/>
            <a:headEnd/>
            <a:tailEnd/>
          </a:ln>
        </p:spPr>
        <p:txBody>
          <a:bodyPr wrap="none">
            <a:prstTxWarp prst="textNoShape">
              <a:avLst/>
            </a:prstTxWarp>
            <a:spAutoFit/>
          </a:bodyPr>
          <a:lstStyle/>
          <a:p>
            <a:r>
              <a:rPr lang="en-US" dirty="0"/>
              <a:t>Orson Whitney</a:t>
            </a:r>
          </a:p>
        </p:txBody>
      </p:sp>
      <p:graphicFrame>
        <p:nvGraphicFramePr>
          <p:cNvPr id="17411" name="Object 3"/>
          <p:cNvGraphicFramePr>
            <a:graphicFrameLocks noGrp="1" noChangeAspect="1"/>
          </p:cNvGraphicFramePr>
          <p:nvPr>
            <p:ph sz="half" idx="2"/>
          </p:nvPr>
        </p:nvGraphicFramePr>
        <p:xfrm>
          <a:off x="3581400" y="3657600"/>
          <a:ext cx="1220788" cy="1828800"/>
        </p:xfrm>
        <a:graphic>
          <a:graphicData uri="http://schemas.openxmlformats.org/presentationml/2006/ole">
            <mc:AlternateContent xmlns:mc="http://schemas.openxmlformats.org/markup-compatibility/2006">
              <mc:Choice xmlns:v="urn:schemas-microsoft-com:vml" Requires="v">
                <p:oleObj spid="_x0000_s142440" name="Drawing" r:id="rId7" imgW="3314700" imgH="4953000" progId="">
                  <p:embed/>
                </p:oleObj>
              </mc:Choice>
              <mc:Fallback>
                <p:oleObj name="Drawing" r:id="rId7" imgW="3314700" imgH="4953000"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3657600"/>
                        <a:ext cx="1220788"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7422" name="Text Box 14"/>
          <p:cNvSpPr txBox="1">
            <a:spLocks noChangeArrowheads="1"/>
          </p:cNvSpPr>
          <p:nvPr/>
        </p:nvSpPr>
        <p:spPr bwMode="auto">
          <a:xfrm>
            <a:off x="3505200" y="5467350"/>
            <a:ext cx="1809750" cy="366712"/>
          </a:xfrm>
          <a:prstGeom prst="rect">
            <a:avLst/>
          </a:prstGeom>
          <a:noFill/>
          <a:ln w="9525">
            <a:noFill/>
            <a:miter lim="800000"/>
            <a:headEnd/>
            <a:tailEnd/>
          </a:ln>
        </p:spPr>
        <p:txBody>
          <a:bodyPr wrap="none">
            <a:prstTxWarp prst="textNoShape">
              <a:avLst/>
            </a:prstTxWarp>
            <a:spAutoFit/>
          </a:bodyPr>
          <a:lstStyle/>
          <a:p>
            <a:r>
              <a:rPr lang="en-US"/>
              <a:t>James Talmage</a:t>
            </a:r>
          </a:p>
        </p:txBody>
      </p:sp>
      <p:sp>
        <p:nvSpPr>
          <p:cNvPr id="14351" name="Text Box 15"/>
          <p:cNvSpPr txBox="1">
            <a:spLocks noChangeArrowheads="1"/>
          </p:cNvSpPr>
          <p:nvPr/>
        </p:nvSpPr>
        <p:spPr bwMode="auto">
          <a:xfrm>
            <a:off x="5867400" y="3929062"/>
            <a:ext cx="1336675" cy="579438"/>
          </a:xfrm>
          <a:prstGeom prst="rect">
            <a:avLst/>
          </a:prstGeom>
          <a:noFill/>
          <a:ln w="9525">
            <a:noFill/>
            <a:miter lim="800000"/>
            <a:headEnd/>
            <a:tailEnd/>
          </a:ln>
        </p:spPr>
        <p:txBody>
          <a:bodyPr wrap="none">
            <a:prstTxWarp prst="textNoShape">
              <a:avLst/>
            </a:prstTxWarp>
            <a:spAutoFit/>
          </a:bodyPr>
          <a:lstStyle/>
          <a:p>
            <a:r>
              <a:rPr lang="en-US" sz="3200" i="1">
                <a:solidFill>
                  <a:srgbClr val="FF0000"/>
                </a:solidFill>
              </a:rPr>
              <a:t>Why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nvGraphicFramePr>
        <p:xfrm>
          <a:off x="1143000" y="2743200"/>
          <a:ext cx="3003550" cy="3962400"/>
        </p:xfrm>
        <a:graphic>
          <a:graphicData uri="http://schemas.openxmlformats.org/presentationml/2006/ole">
            <mc:AlternateContent xmlns:mc="http://schemas.openxmlformats.org/markup-compatibility/2006">
              <mc:Choice xmlns:v="urn:schemas-microsoft-com:vml" Requires="v">
                <p:oleObj spid="_x0000_s144485" name="Drawing" r:id="rId5" imgW="3130475" imgH="4141694" progId="">
                  <p:embed/>
                </p:oleObj>
              </mc:Choice>
              <mc:Fallback>
                <p:oleObj name="Drawing" r:id="rId5" imgW="3130475" imgH="4141694"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2743200"/>
                        <a:ext cx="3003550" cy="3962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8435" name="Object 3"/>
          <p:cNvGraphicFramePr>
            <a:graphicFrameLocks noChangeAspect="1"/>
          </p:cNvGraphicFramePr>
          <p:nvPr/>
        </p:nvGraphicFramePr>
        <p:xfrm>
          <a:off x="4876800" y="2667000"/>
          <a:ext cx="2816225" cy="4064000"/>
        </p:xfrm>
        <a:graphic>
          <a:graphicData uri="http://schemas.openxmlformats.org/presentationml/2006/ole">
            <mc:AlternateContent xmlns:mc="http://schemas.openxmlformats.org/markup-compatibility/2006">
              <mc:Choice xmlns:v="urn:schemas-microsoft-com:vml" Requires="v">
                <p:oleObj spid="_x0000_s144486" name="Drawing" r:id="rId7" imgW="3225800" imgH="4660900" progId="">
                  <p:embed/>
                </p:oleObj>
              </mc:Choice>
              <mc:Fallback>
                <p:oleObj name="Drawing" r:id="rId7" imgW="3225800" imgH="4660900"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2667000"/>
                        <a:ext cx="2816225" cy="406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8436" name="Text Box 7"/>
          <p:cNvSpPr txBox="1">
            <a:spLocks noChangeArrowheads="1"/>
          </p:cNvSpPr>
          <p:nvPr/>
        </p:nvSpPr>
        <p:spPr bwMode="auto">
          <a:xfrm>
            <a:off x="1143000" y="2209800"/>
            <a:ext cx="1239838" cy="366713"/>
          </a:xfrm>
          <a:prstGeom prst="rect">
            <a:avLst/>
          </a:prstGeom>
          <a:noFill/>
          <a:ln w="9525">
            <a:noFill/>
            <a:miter lim="800000"/>
            <a:headEnd/>
            <a:tailEnd/>
          </a:ln>
        </p:spPr>
        <p:txBody>
          <a:bodyPr wrap="none">
            <a:prstTxWarp prst="textNoShape">
              <a:avLst/>
            </a:prstTxWarp>
            <a:spAutoFit/>
          </a:bodyPr>
          <a:lstStyle/>
          <a:p>
            <a:r>
              <a:rPr lang="en-US" dirty="0"/>
              <a:t>Born 1809</a:t>
            </a:r>
          </a:p>
        </p:txBody>
      </p:sp>
      <p:sp>
        <p:nvSpPr>
          <p:cNvPr id="18437" name="Text Box 8"/>
          <p:cNvSpPr txBox="1">
            <a:spLocks noChangeArrowheads="1"/>
          </p:cNvSpPr>
          <p:nvPr/>
        </p:nvSpPr>
        <p:spPr bwMode="auto">
          <a:xfrm>
            <a:off x="4953000" y="2209800"/>
            <a:ext cx="1760538" cy="366713"/>
          </a:xfrm>
          <a:prstGeom prst="rect">
            <a:avLst/>
          </a:prstGeom>
          <a:noFill/>
          <a:ln w="9525">
            <a:noFill/>
            <a:miter lim="800000"/>
            <a:headEnd/>
            <a:tailEnd/>
          </a:ln>
        </p:spPr>
        <p:txBody>
          <a:bodyPr wrap="none">
            <a:prstTxWarp prst="textNoShape">
              <a:avLst/>
            </a:prstTxWarp>
            <a:spAutoFit/>
          </a:bodyPr>
          <a:lstStyle/>
          <a:p>
            <a:r>
              <a:rPr lang="en-US"/>
              <a:t>Published 1859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3962400" y="685800"/>
            <a:ext cx="4953000" cy="639762"/>
          </a:xfrm>
        </p:spPr>
        <p:txBody>
          <a:bodyPr/>
          <a:lstStyle/>
          <a:p>
            <a:r>
              <a:rPr lang="en-US" sz="3200" dirty="0"/>
              <a:t>Official statements of the Church on evolution</a:t>
            </a:r>
            <a:endParaRPr lang="en-US" sz="3200" dirty="0">
              <a:solidFill>
                <a:srgbClr val="000000"/>
              </a:solidFill>
            </a:endParaRPr>
          </a:p>
        </p:txBody>
      </p:sp>
      <p:sp>
        <p:nvSpPr>
          <p:cNvPr id="21508" name="Line 3"/>
          <p:cNvSpPr>
            <a:spLocks noChangeShapeType="1"/>
          </p:cNvSpPr>
          <p:nvPr/>
        </p:nvSpPr>
        <p:spPr bwMode="auto">
          <a:xfrm>
            <a:off x="381000" y="6172200"/>
            <a:ext cx="8229600" cy="0"/>
          </a:xfrm>
          <a:prstGeom prst="line">
            <a:avLst/>
          </a:prstGeom>
          <a:noFill/>
          <a:ln w="38100">
            <a:solidFill>
              <a:schemeClr val="tx1"/>
            </a:solidFill>
            <a:round/>
            <a:headEnd/>
            <a:tailEnd/>
          </a:ln>
        </p:spPr>
        <p:txBody>
          <a:bodyPr>
            <a:prstTxWarp prst="textNoShape">
              <a:avLst/>
            </a:prstTxWarp>
          </a:bodyPr>
          <a:lstStyle/>
          <a:p>
            <a:endParaRPr lang="en-US">
              <a:solidFill>
                <a:srgbClr val="000000"/>
              </a:solidFill>
            </a:endParaRPr>
          </a:p>
        </p:txBody>
      </p:sp>
      <p:sp>
        <p:nvSpPr>
          <p:cNvPr id="21509" name="Text Box 4"/>
          <p:cNvSpPr txBox="1">
            <a:spLocks noChangeArrowheads="1"/>
          </p:cNvSpPr>
          <p:nvPr/>
        </p:nvSpPr>
        <p:spPr bwMode="auto">
          <a:xfrm>
            <a:off x="288925" y="6186488"/>
            <a:ext cx="869349" cy="461665"/>
          </a:xfrm>
          <a:prstGeom prst="rect">
            <a:avLst/>
          </a:prstGeom>
          <a:noFill/>
          <a:ln w="9525">
            <a:noFill/>
            <a:miter lim="800000"/>
            <a:headEnd/>
            <a:tailEnd/>
          </a:ln>
        </p:spPr>
        <p:txBody>
          <a:bodyPr wrap="none">
            <a:prstTxWarp prst="textNoShape">
              <a:avLst/>
            </a:prstTxWarp>
            <a:spAutoFit/>
          </a:bodyPr>
          <a:lstStyle/>
          <a:p>
            <a:r>
              <a:rPr lang="en-US">
                <a:solidFill>
                  <a:srgbClr val="000000"/>
                </a:solidFill>
              </a:rPr>
              <a:t>1900</a:t>
            </a:r>
          </a:p>
        </p:txBody>
      </p:sp>
      <p:sp>
        <p:nvSpPr>
          <p:cNvPr id="21510" name="Text Box 5"/>
          <p:cNvSpPr txBox="1">
            <a:spLocks noChangeArrowheads="1"/>
          </p:cNvSpPr>
          <p:nvPr/>
        </p:nvSpPr>
        <p:spPr bwMode="auto">
          <a:xfrm>
            <a:off x="2216150" y="6186488"/>
            <a:ext cx="869349" cy="461665"/>
          </a:xfrm>
          <a:prstGeom prst="rect">
            <a:avLst/>
          </a:prstGeom>
          <a:noFill/>
          <a:ln w="9525">
            <a:noFill/>
            <a:miter lim="800000"/>
            <a:headEnd/>
            <a:tailEnd/>
          </a:ln>
        </p:spPr>
        <p:txBody>
          <a:bodyPr wrap="none">
            <a:prstTxWarp prst="textNoShape">
              <a:avLst/>
            </a:prstTxWarp>
            <a:spAutoFit/>
          </a:bodyPr>
          <a:lstStyle/>
          <a:p>
            <a:r>
              <a:rPr lang="en-US">
                <a:solidFill>
                  <a:srgbClr val="000000"/>
                </a:solidFill>
              </a:rPr>
              <a:t>1925</a:t>
            </a:r>
          </a:p>
        </p:txBody>
      </p:sp>
      <p:sp>
        <p:nvSpPr>
          <p:cNvPr id="21511" name="Text Box 6"/>
          <p:cNvSpPr txBox="1">
            <a:spLocks noChangeArrowheads="1"/>
          </p:cNvSpPr>
          <p:nvPr/>
        </p:nvSpPr>
        <p:spPr bwMode="auto">
          <a:xfrm>
            <a:off x="4144963" y="6186488"/>
            <a:ext cx="869349" cy="461665"/>
          </a:xfrm>
          <a:prstGeom prst="rect">
            <a:avLst/>
          </a:prstGeom>
          <a:noFill/>
          <a:ln w="9525">
            <a:noFill/>
            <a:miter lim="800000"/>
            <a:headEnd/>
            <a:tailEnd/>
          </a:ln>
        </p:spPr>
        <p:txBody>
          <a:bodyPr wrap="none">
            <a:prstTxWarp prst="textNoShape">
              <a:avLst/>
            </a:prstTxWarp>
            <a:spAutoFit/>
          </a:bodyPr>
          <a:lstStyle/>
          <a:p>
            <a:r>
              <a:rPr lang="en-US">
                <a:solidFill>
                  <a:srgbClr val="000000"/>
                </a:solidFill>
              </a:rPr>
              <a:t>1950</a:t>
            </a:r>
          </a:p>
        </p:txBody>
      </p:sp>
      <p:sp>
        <p:nvSpPr>
          <p:cNvPr id="21512" name="Text Box 7"/>
          <p:cNvSpPr txBox="1">
            <a:spLocks noChangeArrowheads="1"/>
          </p:cNvSpPr>
          <p:nvPr/>
        </p:nvSpPr>
        <p:spPr bwMode="auto">
          <a:xfrm>
            <a:off x="6072188" y="6186488"/>
            <a:ext cx="869349" cy="461665"/>
          </a:xfrm>
          <a:prstGeom prst="rect">
            <a:avLst/>
          </a:prstGeom>
          <a:noFill/>
          <a:ln w="9525">
            <a:noFill/>
            <a:miter lim="800000"/>
            <a:headEnd/>
            <a:tailEnd/>
          </a:ln>
        </p:spPr>
        <p:txBody>
          <a:bodyPr wrap="none">
            <a:prstTxWarp prst="textNoShape">
              <a:avLst/>
            </a:prstTxWarp>
            <a:spAutoFit/>
          </a:bodyPr>
          <a:lstStyle/>
          <a:p>
            <a:r>
              <a:rPr lang="en-US">
                <a:solidFill>
                  <a:srgbClr val="000000"/>
                </a:solidFill>
              </a:rPr>
              <a:t>1975</a:t>
            </a:r>
          </a:p>
        </p:txBody>
      </p:sp>
      <p:sp>
        <p:nvSpPr>
          <p:cNvPr id="21513" name="Text Box 8"/>
          <p:cNvSpPr txBox="1">
            <a:spLocks noChangeArrowheads="1"/>
          </p:cNvSpPr>
          <p:nvPr/>
        </p:nvSpPr>
        <p:spPr bwMode="auto">
          <a:xfrm>
            <a:off x="8001000" y="6186488"/>
            <a:ext cx="869349" cy="461665"/>
          </a:xfrm>
          <a:prstGeom prst="rect">
            <a:avLst/>
          </a:prstGeom>
          <a:noFill/>
          <a:ln w="9525">
            <a:noFill/>
            <a:miter lim="800000"/>
            <a:headEnd/>
            <a:tailEnd/>
          </a:ln>
        </p:spPr>
        <p:txBody>
          <a:bodyPr wrap="none">
            <a:prstTxWarp prst="textNoShape">
              <a:avLst/>
            </a:prstTxWarp>
            <a:spAutoFit/>
          </a:bodyPr>
          <a:lstStyle/>
          <a:p>
            <a:r>
              <a:rPr lang="en-US">
                <a:solidFill>
                  <a:srgbClr val="000000"/>
                </a:solidFill>
              </a:rPr>
              <a:t>2000</a:t>
            </a:r>
          </a:p>
        </p:txBody>
      </p:sp>
      <p:sp>
        <p:nvSpPr>
          <p:cNvPr id="21514" name="Line 9"/>
          <p:cNvSpPr>
            <a:spLocks noChangeShapeType="1"/>
          </p:cNvSpPr>
          <p:nvPr/>
        </p:nvSpPr>
        <p:spPr bwMode="auto">
          <a:xfrm>
            <a:off x="904875" y="3124200"/>
            <a:ext cx="533400" cy="2743200"/>
          </a:xfrm>
          <a:prstGeom prst="line">
            <a:avLst/>
          </a:prstGeom>
          <a:noFill/>
          <a:ln w="28575">
            <a:solidFill>
              <a:schemeClr val="tx1"/>
            </a:solidFill>
            <a:round/>
            <a:headEnd/>
            <a:tailEnd type="triangle" w="med" len="med"/>
          </a:ln>
        </p:spPr>
        <p:txBody>
          <a:bodyPr>
            <a:prstTxWarp prst="textNoShape">
              <a:avLst/>
            </a:prstTxWarp>
          </a:bodyPr>
          <a:lstStyle/>
          <a:p>
            <a:endParaRPr lang="en-US">
              <a:solidFill>
                <a:srgbClr val="000000"/>
              </a:solidFill>
            </a:endParaRPr>
          </a:p>
        </p:txBody>
      </p:sp>
      <p:sp>
        <p:nvSpPr>
          <p:cNvPr id="21515" name="Text Box 10"/>
          <p:cNvSpPr txBox="1">
            <a:spLocks noChangeArrowheads="1"/>
          </p:cNvSpPr>
          <p:nvPr/>
        </p:nvSpPr>
        <p:spPr bwMode="auto">
          <a:xfrm>
            <a:off x="904875" y="2438400"/>
            <a:ext cx="7971687" cy="830997"/>
          </a:xfrm>
          <a:prstGeom prst="rect">
            <a:avLst/>
          </a:prstGeom>
          <a:noFill/>
          <a:ln w="28575">
            <a:solidFill>
              <a:schemeClr val="tx1"/>
            </a:solidFill>
            <a:miter lim="800000"/>
            <a:headEnd/>
            <a:tailEnd/>
          </a:ln>
        </p:spPr>
        <p:txBody>
          <a:bodyPr wrap="none">
            <a:prstTxWarp prst="textNoShape">
              <a:avLst/>
            </a:prstTxWarp>
            <a:spAutoFit/>
          </a:bodyPr>
          <a:lstStyle/>
          <a:p>
            <a:r>
              <a:rPr lang="en-US" dirty="0">
                <a:ln>
                  <a:solidFill>
                    <a:srgbClr val="000000"/>
                  </a:solidFill>
                </a:ln>
                <a:solidFill>
                  <a:srgbClr val="000000"/>
                </a:solidFill>
              </a:rPr>
              <a:t>09 – The Statement is Published in the </a:t>
            </a:r>
            <a:r>
              <a:rPr lang="en-US" i="1" dirty="0">
                <a:ln>
                  <a:solidFill>
                    <a:srgbClr val="000000"/>
                  </a:solidFill>
                </a:ln>
                <a:solidFill>
                  <a:srgbClr val="000000"/>
                </a:solidFill>
              </a:rPr>
              <a:t>Improvement Era</a:t>
            </a:r>
          </a:p>
          <a:p>
            <a:r>
              <a:rPr lang="en-US" i="1" dirty="0">
                <a:ln>
                  <a:solidFill>
                    <a:srgbClr val="000000"/>
                  </a:solidFill>
                </a:ln>
                <a:solidFill>
                  <a:srgbClr val="000000"/>
                </a:solidFill>
              </a:rPr>
              <a:t>	</a:t>
            </a:r>
            <a:r>
              <a:rPr lang="en-US" dirty="0">
                <a:ln>
                  <a:solidFill>
                    <a:srgbClr val="000000"/>
                  </a:solidFill>
                </a:ln>
                <a:solidFill>
                  <a:srgbClr val="000000"/>
                </a:solidFill>
              </a:rPr>
              <a:t>over the signature of the First Presidency</a:t>
            </a:r>
          </a:p>
        </p:txBody>
      </p:sp>
      <p:graphicFrame>
        <p:nvGraphicFramePr>
          <p:cNvPr id="21506" name="Object 2"/>
          <p:cNvGraphicFramePr>
            <a:graphicFrameLocks noGrp="1" noChangeAspect="1"/>
          </p:cNvGraphicFramePr>
          <p:nvPr>
            <p:ph idx="1"/>
          </p:nvPr>
        </p:nvGraphicFramePr>
        <p:xfrm>
          <a:off x="1752600" y="3505200"/>
          <a:ext cx="1512888" cy="2057400"/>
        </p:xfrm>
        <a:graphic>
          <a:graphicData uri="http://schemas.openxmlformats.org/presentationml/2006/ole">
            <mc:AlternateContent xmlns:mc="http://schemas.openxmlformats.org/markup-compatibility/2006">
              <mc:Choice xmlns:v="urn:schemas-microsoft-com:vml" Requires="v">
                <p:oleObj spid="_x0000_s148539" name="Drawing" r:id="rId5" imgW="4378362" imgH="5948979" progId="">
                  <p:embed/>
                </p:oleObj>
              </mc:Choice>
              <mc:Fallback>
                <p:oleObj name="Drawing" r:id="rId5" imgW="4378362" imgH="5948979"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3505200"/>
                        <a:ext cx="1512888" cy="2057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1516" name="Text Box 12"/>
          <p:cNvSpPr txBox="1">
            <a:spLocks noChangeArrowheads="1"/>
          </p:cNvSpPr>
          <p:nvPr/>
        </p:nvSpPr>
        <p:spPr bwMode="auto">
          <a:xfrm>
            <a:off x="3352800" y="3581400"/>
            <a:ext cx="1828800" cy="1200328"/>
          </a:xfrm>
          <a:prstGeom prst="rect">
            <a:avLst/>
          </a:prstGeom>
          <a:noFill/>
          <a:ln w="9525">
            <a:noFill/>
            <a:miter lim="800000"/>
            <a:headEnd/>
            <a:tailEnd/>
          </a:ln>
        </p:spPr>
        <p:txBody>
          <a:bodyPr wrap="square">
            <a:prstTxWarp prst="textNoShape">
              <a:avLst/>
            </a:prstTxWarp>
            <a:spAutoFit/>
          </a:bodyPr>
          <a:lstStyle/>
          <a:p>
            <a:r>
              <a:rPr lang="en-US" dirty="0">
                <a:ln>
                  <a:solidFill>
                    <a:srgbClr val="000000"/>
                  </a:solidFill>
                </a:ln>
                <a:solidFill>
                  <a:srgbClr val="000000"/>
                </a:solidFill>
              </a:rPr>
              <a:t>President </a:t>
            </a:r>
          </a:p>
          <a:p>
            <a:r>
              <a:rPr lang="en-US" dirty="0">
                <a:ln>
                  <a:solidFill>
                    <a:srgbClr val="000000"/>
                  </a:solidFill>
                </a:ln>
                <a:solidFill>
                  <a:srgbClr val="000000"/>
                </a:solidFill>
              </a:rPr>
              <a:t>Joseph F. Smith</a:t>
            </a:r>
          </a:p>
        </p:txBody>
      </p:sp>
      <p:sp>
        <p:nvSpPr>
          <p:cNvPr id="21517" name="Text Box 13"/>
          <p:cNvSpPr txBox="1">
            <a:spLocks noChangeArrowheads="1"/>
          </p:cNvSpPr>
          <p:nvPr/>
        </p:nvSpPr>
        <p:spPr bwMode="auto">
          <a:xfrm>
            <a:off x="6918325" y="4075113"/>
            <a:ext cx="184666" cy="461665"/>
          </a:xfrm>
          <a:prstGeom prst="rect">
            <a:avLst/>
          </a:prstGeom>
          <a:noFill/>
          <a:ln w="9525">
            <a:noFill/>
            <a:miter lim="800000"/>
            <a:headEnd/>
            <a:tailEnd/>
          </a:ln>
        </p:spPr>
        <p:txBody>
          <a:bodyPr wrap="none">
            <a:prstTxWarp prst="textNoShape">
              <a:avLst/>
            </a:prstTxWarp>
            <a:spAutoFit/>
          </a:bodyPr>
          <a:lstStyle/>
          <a:p>
            <a:endParaRPr lang="en-US">
              <a:solidFill>
                <a:srgbClr val="000000"/>
              </a:solidFill>
            </a:endParaRPr>
          </a:p>
        </p:txBody>
      </p:sp>
      <p:sp>
        <p:nvSpPr>
          <p:cNvPr id="21518" name="Text Box 15"/>
          <p:cNvSpPr txBox="1">
            <a:spLocks noChangeArrowheads="1"/>
          </p:cNvSpPr>
          <p:nvPr/>
        </p:nvSpPr>
        <p:spPr bwMode="auto">
          <a:xfrm>
            <a:off x="4955835" y="3657600"/>
            <a:ext cx="4188166" cy="2308324"/>
          </a:xfrm>
          <a:prstGeom prst="rect">
            <a:avLst/>
          </a:prstGeom>
          <a:solidFill>
            <a:srgbClr val="C0C0C0"/>
          </a:solidFill>
          <a:ln w="9525">
            <a:noFill/>
            <a:miter lim="800000"/>
            <a:headEnd/>
            <a:tailEnd/>
          </a:ln>
        </p:spPr>
        <p:txBody>
          <a:bodyPr wrap="square">
            <a:prstTxWarp prst="textNoShape">
              <a:avLst/>
            </a:prstTxWarp>
            <a:spAutoFit/>
          </a:bodyPr>
          <a:lstStyle/>
          <a:p>
            <a:r>
              <a:rPr lang="en-US" dirty="0">
                <a:ln>
                  <a:solidFill>
                    <a:srgbClr val="000000"/>
                  </a:solidFill>
                </a:ln>
                <a:solidFill>
                  <a:srgbClr val="000000"/>
                </a:solidFill>
              </a:rPr>
              <a:t>1. Adam took upon himself</a:t>
            </a:r>
          </a:p>
          <a:p>
            <a:r>
              <a:rPr lang="en-US" dirty="0">
                <a:ln>
                  <a:solidFill>
                    <a:srgbClr val="000000"/>
                  </a:solidFill>
                </a:ln>
                <a:solidFill>
                  <a:srgbClr val="000000"/>
                </a:solidFill>
              </a:rPr>
              <a:t>“an appropriate body”</a:t>
            </a:r>
          </a:p>
          <a:p>
            <a:endParaRPr lang="en-US" dirty="0">
              <a:ln>
                <a:solidFill>
                  <a:srgbClr val="000000"/>
                </a:solidFill>
              </a:ln>
              <a:solidFill>
                <a:srgbClr val="000000"/>
              </a:solidFill>
            </a:endParaRPr>
          </a:p>
          <a:p>
            <a:r>
              <a:rPr lang="en-US" dirty="0">
                <a:ln>
                  <a:solidFill>
                    <a:srgbClr val="000000"/>
                  </a:solidFill>
                </a:ln>
                <a:solidFill>
                  <a:srgbClr val="000000"/>
                </a:solidFill>
              </a:rPr>
              <a:t>2. Anti-evolution tone is clear,</a:t>
            </a:r>
          </a:p>
          <a:p>
            <a:r>
              <a:rPr lang="en-US" dirty="0">
                <a:ln>
                  <a:solidFill>
                    <a:srgbClr val="000000"/>
                  </a:solidFill>
                </a:ln>
                <a:solidFill>
                  <a:srgbClr val="000000"/>
                </a:solidFill>
              </a:rPr>
              <a:t>but no explicit rejection of </a:t>
            </a:r>
          </a:p>
          <a:p>
            <a:r>
              <a:rPr lang="en-US" dirty="0">
                <a:ln>
                  <a:solidFill>
                    <a:srgbClr val="000000"/>
                  </a:solidFill>
                </a:ln>
                <a:solidFill>
                  <a:srgbClr val="000000"/>
                </a:solidFill>
              </a:rPr>
              <a:t>evolution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3-09-24 at 3.44.49 PM.png"/>
          <p:cNvPicPr>
            <a:picLocks noGrp="1" noChangeAspect="1"/>
          </p:cNvPicPr>
          <p:nvPr>
            <p:ph sz="half" idx="1"/>
          </p:nvPr>
        </p:nvPicPr>
        <p:blipFill>
          <a:blip r:embed="rId3">
            <a:alphaModFix amt="64000"/>
            <a:extLst>
              <a:ext uri="{28A0092B-C50C-407E-A947-70E740481C1C}">
                <a14:useLocalDpi xmlns:a14="http://schemas.microsoft.com/office/drawing/2010/main" val="0"/>
              </a:ext>
            </a:extLst>
          </a:blip>
          <a:srcRect t="4851" b="4851"/>
          <a:stretch>
            <a:fillRect/>
          </a:stretch>
        </p:blipFill>
        <p:spPr>
          <a:xfrm>
            <a:off x="11411" y="797162"/>
            <a:ext cx="4408189" cy="6060838"/>
          </a:xfrm>
        </p:spPr>
      </p:pic>
      <p:sp>
        <p:nvSpPr>
          <p:cNvPr id="7" name="TextBox 6"/>
          <p:cNvSpPr txBox="1"/>
          <p:nvPr/>
        </p:nvSpPr>
        <p:spPr>
          <a:xfrm>
            <a:off x="32413" y="6519446"/>
            <a:ext cx="1981200" cy="338554"/>
          </a:xfrm>
          <a:prstGeom prst="rect">
            <a:avLst/>
          </a:prstGeom>
          <a:noFill/>
        </p:spPr>
        <p:txBody>
          <a:bodyPr wrap="square" rtlCol="0">
            <a:spAutoFit/>
          </a:bodyPr>
          <a:lstStyle/>
          <a:p>
            <a:r>
              <a:rPr lang="en-US" sz="1600" dirty="0"/>
              <a:t>Miller, 2006</a:t>
            </a:r>
          </a:p>
        </p:txBody>
      </p:sp>
      <p:grpSp>
        <p:nvGrpSpPr>
          <p:cNvPr id="9" name="Group 8"/>
          <p:cNvGrpSpPr/>
          <p:nvPr/>
        </p:nvGrpSpPr>
        <p:grpSpPr>
          <a:xfrm>
            <a:off x="4038600" y="2209800"/>
            <a:ext cx="5244082" cy="3820299"/>
            <a:chOff x="4588056" y="2428936"/>
            <a:chExt cx="4771231" cy="3364108"/>
          </a:xfrm>
        </p:grpSpPr>
        <p:pic>
          <p:nvPicPr>
            <p:cNvPr id="10" name="Picture 9"/>
            <p:cNvPicPr>
              <a:picLocks noChangeAspect="1"/>
            </p:cNvPicPr>
            <p:nvPr/>
          </p:nvPicPr>
          <p:blipFill>
            <a:blip r:embed="rId4"/>
            <a:stretch>
              <a:fillRect/>
            </a:stretch>
          </p:blipFill>
          <p:spPr>
            <a:xfrm>
              <a:off x="4588056" y="2428936"/>
              <a:ext cx="4417617" cy="3108396"/>
            </a:xfrm>
            <a:prstGeom prst="rect">
              <a:avLst/>
            </a:prstGeom>
          </p:spPr>
        </p:pic>
        <p:sp>
          <p:nvSpPr>
            <p:cNvPr id="11" name="TextBox 10"/>
            <p:cNvSpPr txBox="1"/>
            <p:nvPr/>
          </p:nvSpPr>
          <p:spPr>
            <a:xfrm>
              <a:off x="8081423" y="5332303"/>
              <a:ext cx="1277864" cy="460741"/>
            </a:xfrm>
            <a:prstGeom prst="rect">
              <a:avLst/>
            </a:prstGeom>
            <a:noFill/>
          </p:spPr>
          <p:txBody>
            <a:bodyPr wrap="square" rtlCol="0">
              <a:spAutoFit/>
            </a:bodyPr>
            <a:lstStyle/>
            <a:p>
              <a:r>
                <a:rPr lang="en-US" sz="1400" dirty="0"/>
                <a:t>Pewforum.org, 2008 </a:t>
              </a:r>
            </a:p>
          </p:txBody>
        </p:sp>
      </p:grpSp>
    </p:spTree>
    <p:extLst>
      <p:ext uri="{BB962C8B-B14F-4D97-AF65-F5344CB8AC3E}">
        <p14:creationId xmlns:p14="http://schemas.microsoft.com/office/powerpoint/2010/main" val="40087635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3886200" y="685800"/>
            <a:ext cx="4953000" cy="639762"/>
          </a:xfrm>
        </p:spPr>
        <p:txBody>
          <a:bodyPr/>
          <a:lstStyle/>
          <a:p>
            <a:r>
              <a:rPr lang="en-US" sz="3200" dirty="0"/>
              <a:t>Official statements of the Church on evolution</a:t>
            </a:r>
          </a:p>
        </p:txBody>
      </p:sp>
      <p:sp>
        <p:nvSpPr>
          <p:cNvPr id="23556" name="Line 3"/>
          <p:cNvSpPr>
            <a:spLocks noChangeShapeType="1"/>
          </p:cNvSpPr>
          <p:nvPr/>
        </p:nvSpPr>
        <p:spPr bwMode="auto">
          <a:xfrm>
            <a:off x="228600" y="61722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23557" name="Text Box 4"/>
          <p:cNvSpPr txBox="1">
            <a:spLocks noChangeArrowheads="1"/>
          </p:cNvSpPr>
          <p:nvPr/>
        </p:nvSpPr>
        <p:spPr bwMode="auto">
          <a:xfrm>
            <a:off x="136525" y="61864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23558" name="Text Box 5"/>
          <p:cNvSpPr txBox="1">
            <a:spLocks noChangeArrowheads="1"/>
          </p:cNvSpPr>
          <p:nvPr/>
        </p:nvSpPr>
        <p:spPr bwMode="auto">
          <a:xfrm>
            <a:off x="2063750" y="61864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23559" name="Text Box 6"/>
          <p:cNvSpPr txBox="1">
            <a:spLocks noChangeArrowheads="1"/>
          </p:cNvSpPr>
          <p:nvPr/>
        </p:nvSpPr>
        <p:spPr bwMode="auto">
          <a:xfrm>
            <a:off x="3992563" y="61864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23560" name="Text Box 7"/>
          <p:cNvSpPr txBox="1">
            <a:spLocks noChangeArrowheads="1"/>
          </p:cNvSpPr>
          <p:nvPr/>
        </p:nvSpPr>
        <p:spPr bwMode="auto">
          <a:xfrm>
            <a:off x="5919788" y="61864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23561" name="Text Box 8"/>
          <p:cNvSpPr txBox="1">
            <a:spLocks noChangeArrowheads="1"/>
          </p:cNvSpPr>
          <p:nvPr/>
        </p:nvSpPr>
        <p:spPr bwMode="auto">
          <a:xfrm>
            <a:off x="7848600" y="61864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23562" name="Line 9"/>
          <p:cNvSpPr>
            <a:spLocks noChangeShapeType="1"/>
          </p:cNvSpPr>
          <p:nvPr/>
        </p:nvSpPr>
        <p:spPr bwMode="auto">
          <a:xfrm>
            <a:off x="914400" y="3429000"/>
            <a:ext cx="574674" cy="25146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23563" name="Text Box 10"/>
          <p:cNvSpPr txBox="1">
            <a:spLocks noChangeArrowheads="1"/>
          </p:cNvSpPr>
          <p:nvPr/>
        </p:nvSpPr>
        <p:spPr bwMode="auto">
          <a:xfrm>
            <a:off x="914400" y="2209800"/>
            <a:ext cx="8035925" cy="1200328"/>
          </a:xfrm>
          <a:prstGeom prst="rect">
            <a:avLst/>
          </a:prstGeom>
          <a:noFill/>
          <a:ln w="28575">
            <a:solidFill>
              <a:schemeClr val="tx1"/>
            </a:solidFill>
            <a:miter lim="800000"/>
            <a:headEnd/>
            <a:tailEnd/>
          </a:ln>
        </p:spPr>
        <p:txBody>
          <a:bodyPr wrap="square">
            <a:prstTxWarp prst="textNoShape">
              <a:avLst/>
            </a:prstTxWarp>
            <a:spAutoFit/>
          </a:bodyPr>
          <a:lstStyle/>
          <a:p>
            <a:r>
              <a:rPr lang="en-US" dirty="0">
                <a:ln>
                  <a:solidFill>
                    <a:srgbClr val="000000"/>
                  </a:solidFill>
                </a:ln>
                <a:solidFill>
                  <a:srgbClr val="000000"/>
                </a:solidFill>
              </a:rPr>
              <a:t>10 – First Presidency Christmas Message – “Our religion is not hostile to real science.  </a:t>
            </a:r>
            <a:r>
              <a:rPr lang="en-US" dirty="0">
                <a:ln>
                  <a:solidFill>
                    <a:srgbClr val="000000"/>
                  </a:solidFill>
                </a:ln>
                <a:solidFill>
                  <a:srgbClr val="3366FF"/>
                </a:solidFill>
              </a:rPr>
              <a:t>That which is demonstrated we accept with joy.”</a:t>
            </a:r>
          </a:p>
        </p:txBody>
      </p:sp>
      <p:graphicFrame>
        <p:nvGraphicFramePr>
          <p:cNvPr id="23554" name="Object 2"/>
          <p:cNvGraphicFramePr>
            <a:graphicFrameLocks noGrp="1" noChangeAspect="1"/>
          </p:cNvGraphicFramePr>
          <p:nvPr>
            <p:ph idx="1"/>
          </p:nvPr>
        </p:nvGraphicFramePr>
        <p:xfrm>
          <a:off x="1600200" y="3505200"/>
          <a:ext cx="1512888" cy="2057400"/>
        </p:xfrm>
        <a:graphic>
          <a:graphicData uri="http://schemas.openxmlformats.org/presentationml/2006/ole">
            <mc:AlternateContent xmlns:mc="http://schemas.openxmlformats.org/markup-compatibility/2006">
              <mc:Choice xmlns:v="urn:schemas-microsoft-com:vml" Requires="v">
                <p:oleObj spid="_x0000_s152635" name="Drawing" r:id="rId5" imgW="4378362" imgH="5948979" progId="">
                  <p:embed/>
                </p:oleObj>
              </mc:Choice>
              <mc:Fallback>
                <p:oleObj name="Drawing" r:id="rId5" imgW="4378362" imgH="5948979"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505200"/>
                        <a:ext cx="1512888" cy="2057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3564" name="Text Box 12"/>
          <p:cNvSpPr txBox="1">
            <a:spLocks noChangeArrowheads="1"/>
          </p:cNvSpPr>
          <p:nvPr/>
        </p:nvSpPr>
        <p:spPr bwMode="auto">
          <a:xfrm>
            <a:off x="3200400" y="3581400"/>
            <a:ext cx="1835150" cy="641350"/>
          </a:xfrm>
          <a:prstGeom prst="rect">
            <a:avLst/>
          </a:prstGeom>
          <a:noFill/>
          <a:ln w="9525">
            <a:noFill/>
            <a:miter lim="800000"/>
            <a:headEnd/>
            <a:tailEnd/>
          </a:ln>
        </p:spPr>
        <p:txBody>
          <a:bodyPr wrap="none">
            <a:prstTxWarp prst="textNoShape">
              <a:avLst/>
            </a:prstTxWarp>
            <a:spAutoFit/>
          </a:bodyPr>
          <a:lstStyle/>
          <a:p>
            <a:r>
              <a:rPr lang="en-US"/>
              <a:t>President </a:t>
            </a:r>
          </a:p>
          <a:p>
            <a:r>
              <a:rPr lang="en-US"/>
              <a:t>Joseph F. Smith</a:t>
            </a:r>
          </a:p>
        </p:txBody>
      </p:sp>
      <p:sp>
        <p:nvSpPr>
          <p:cNvPr id="23565" name="Text Box 13"/>
          <p:cNvSpPr txBox="1">
            <a:spLocks noChangeArrowheads="1"/>
          </p:cNvSpPr>
          <p:nvPr/>
        </p:nvSpPr>
        <p:spPr bwMode="auto">
          <a:xfrm>
            <a:off x="6765925" y="40751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sp>
        <p:nvSpPr>
          <p:cNvPr id="23566" name="Text Box 14"/>
          <p:cNvSpPr txBox="1">
            <a:spLocks noChangeArrowheads="1"/>
          </p:cNvSpPr>
          <p:nvPr/>
        </p:nvSpPr>
        <p:spPr bwMode="auto">
          <a:xfrm rot="-5400000">
            <a:off x="1119981" y="5126832"/>
            <a:ext cx="836613" cy="184150"/>
          </a:xfrm>
          <a:prstGeom prst="rect">
            <a:avLst/>
          </a:prstGeom>
          <a:noFill/>
          <a:ln w="9525">
            <a:noFill/>
            <a:miter lim="800000"/>
            <a:headEnd/>
            <a:tailEnd/>
          </a:ln>
        </p:spPr>
        <p:txBody>
          <a:bodyPr wrap="none">
            <a:prstTxWarp prst="textNoShape">
              <a:avLst/>
            </a:prstTxWarp>
            <a:spAutoFit/>
          </a:bodyPr>
          <a:lstStyle/>
          <a:p>
            <a:r>
              <a:rPr lang="en-US" sz="600"/>
              <a:t>Image: LDS church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33669" y="2895600"/>
            <a:ext cx="7315200" cy="3733799"/>
          </a:xfrm>
        </p:spPr>
        <p:txBody>
          <a:bodyPr>
            <a:normAutofit fontScale="85000" lnSpcReduction="10000"/>
          </a:bodyPr>
          <a:lstStyle/>
          <a:p>
            <a:pPr marL="0" indent="0">
              <a:buNone/>
            </a:pPr>
            <a:r>
              <a:rPr lang="en-US" b="1" dirty="0"/>
              <a:t>Joseph Smith, 1843</a:t>
            </a:r>
            <a:r>
              <a:rPr lang="en-US" dirty="0"/>
              <a:t>:  “One of the grand fundamental principles of ‘Mormonism’ is to receive truth, let it come from which it may.”</a:t>
            </a:r>
          </a:p>
          <a:p>
            <a:pPr marL="0" indent="0">
              <a:buNone/>
            </a:pPr>
            <a:endParaRPr lang="en-US" dirty="0"/>
          </a:p>
          <a:p>
            <a:pPr marL="0" indent="0">
              <a:buNone/>
            </a:pPr>
            <a:r>
              <a:rPr lang="en-US" dirty="0"/>
              <a:t>“[The twentieth century] has been the best of all centuries. … The life expectancy of man has been extended by more than twenty-five years… The fruits of science have been manifest everywhere… This has been an age of enlightenment.” - </a:t>
            </a:r>
            <a:r>
              <a:rPr lang="en-US" b="1" dirty="0"/>
              <a:t>President Gordon B. Hinckley, April 1999</a:t>
            </a:r>
          </a:p>
        </p:txBody>
      </p:sp>
      <p:sp>
        <p:nvSpPr>
          <p:cNvPr id="8" name="Title 1"/>
          <p:cNvSpPr>
            <a:spLocks noGrp="1"/>
          </p:cNvSpPr>
          <p:nvPr>
            <p:ph type="title"/>
          </p:nvPr>
        </p:nvSpPr>
        <p:spPr>
          <a:xfrm>
            <a:off x="304800" y="1524000"/>
            <a:ext cx="7175317" cy="1303867"/>
          </a:xfrm>
        </p:spPr>
        <p:txBody>
          <a:bodyPr>
            <a:noAutofit/>
          </a:bodyPr>
          <a:lstStyle/>
          <a:p>
            <a:pPr algn="l"/>
            <a:r>
              <a:rPr lang="en-US" sz="2400" dirty="0"/>
              <a:t>Our Church embraces science, and always has:</a:t>
            </a:r>
          </a:p>
        </p:txBody>
      </p:sp>
    </p:spTree>
    <p:extLst>
      <p:ext uri="{BB962C8B-B14F-4D97-AF65-F5344CB8AC3E}">
        <p14:creationId xmlns:p14="http://schemas.microsoft.com/office/powerpoint/2010/main" val="1793637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3974147" y="990600"/>
            <a:ext cx="5017453" cy="649287"/>
          </a:xfrm>
        </p:spPr>
        <p:txBody>
          <a:bodyPr/>
          <a:lstStyle/>
          <a:p>
            <a:r>
              <a:rPr lang="en-US" sz="3200" dirty="0"/>
              <a:t>Official statements of the Church on evolution</a:t>
            </a:r>
          </a:p>
        </p:txBody>
      </p:sp>
      <p:sp>
        <p:nvSpPr>
          <p:cNvPr id="27652" name="Line 3"/>
          <p:cNvSpPr>
            <a:spLocks noChangeShapeType="1"/>
          </p:cNvSpPr>
          <p:nvPr/>
        </p:nvSpPr>
        <p:spPr bwMode="auto">
          <a:xfrm>
            <a:off x="381000" y="61722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27653" name="Text Box 4"/>
          <p:cNvSpPr txBox="1">
            <a:spLocks noChangeArrowheads="1"/>
          </p:cNvSpPr>
          <p:nvPr/>
        </p:nvSpPr>
        <p:spPr bwMode="auto">
          <a:xfrm>
            <a:off x="288925" y="61864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27654" name="Text Box 5"/>
          <p:cNvSpPr txBox="1">
            <a:spLocks noChangeArrowheads="1"/>
          </p:cNvSpPr>
          <p:nvPr/>
        </p:nvSpPr>
        <p:spPr bwMode="auto">
          <a:xfrm>
            <a:off x="2216150" y="61864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27655" name="Text Box 6"/>
          <p:cNvSpPr txBox="1">
            <a:spLocks noChangeArrowheads="1"/>
          </p:cNvSpPr>
          <p:nvPr/>
        </p:nvSpPr>
        <p:spPr bwMode="auto">
          <a:xfrm>
            <a:off x="4144963" y="61864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27656" name="Text Box 7"/>
          <p:cNvSpPr txBox="1">
            <a:spLocks noChangeArrowheads="1"/>
          </p:cNvSpPr>
          <p:nvPr/>
        </p:nvSpPr>
        <p:spPr bwMode="auto">
          <a:xfrm>
            <a:off x="6072188" y="61864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27657" name="Text Box 8"/>
          <p:cNvSpPr txBox="1">
            <a:spLocks noChangeArrowheads="1"/>
          </p:cNvSpPr>
          <p:nvPr/>
        </p:nvSpPr>
        <p:spPr bwMode="auto">
          <a:xfrm>
            <a:off x="8001000" y="61864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27658" name="Line 9"/>
          <p:cNvSpPr>
            <a:spLocks noChangeShapeType="1"/>
          </p:cNvSpPr>
          <p:nvPr/>
        </p:nvSpPr>
        <p:spPr bwMode="auto">
          <a:xfrm>
            <a:off x="762000" y="3200400"/>
            <a:ext cx="1762125" cy="28194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27659" name="Text Box 10"/>
          <p:cNvSpPr txBox="1">
            <a:spLocks noChangeArrowheads="1"/>
          </p:cNvSpPr>
          <p:nvPr/>
        </p:nvSpPr>
        <p:spPr bwMode="auto">
          <a:xfrm>
            <a:off x="762000" y="2743200"/>
            <a:ext cx="5114535" cy="461665"/>
          </a:xfrm>
          <a:prstGeom prst="rect">
            <a:avLst/>
          </a:prstGeom>
          <a:noFill/>
          <a:ln w="28575">
            <a:solidFill>
              <a:schemeClr val="tx1"/>
            </a:solidFill>
            <a:miter lim="800000"/>
            <a:headEnd/>
            <a:tailEnd/>
          </a:ln>
        </p:spPr>
        <p:txBody>
          <a:bodyPr wrap="none">
            <a:prstTxWarp prst="textNoShape">
              <a:avLst/>
            </a:prstTxWarp>
            <a:spAutoFit/>
          </a:bodyPr>
          <a:lstStyle/>
          <a:p>
            <a:r>
              <a:rPr lang="en-US" dirty="0">
                <a:ln>
                  <a:solidFill>
                    <a:srgbClr val="000000"/>
                  </a:solidFill>
                </a:ln>
                <a:solidFill>
                  <a:srgbClr val="000000"/>
                </a:solidFill>
              </a:rPr>
              <a:t>25 – </a:t>
            </a:r>
            <a:r>
              <a:rPr lang="en-US" i="1" dirty="0">
                <a:ln>
                  <a:solidFill>
                    <a:srgbClr val="000000"/>
                  </a:solidFill>
                </a:ln>
                <a:solidFill>
                  <a:srgbClr val="000000"/>
                </a:solidFill>
              </a:rPr>
              <a:t>The Mormon View of Evolution</a:t>
            </a:r>
          </a:p>
        </p:txBody>
      </p:sp>
      <p:sp>
        <p:nvSpPr>
          <p:cNvPr id="27660" name="Text Box 11"/>
          <p:cNvSpPr txBox="1">
            <a:spLocks noChangeArrowheads="1"/>
          </p:cNvSpPr>
          <p:nvPr/>
        </p:nvSpPr>
        <p:spPr bwMode="auto">
          <a:xfrm>
            <a:off x="3352800" y="3581400"/>
            <a:ext cx="1682750" cy="915988"/>
          </a:xfrm>
          <a:prstGeom prst="rect">
            <a:avLst/>
          </a:prstGeom>
          <a:noFill/>
          <a:ln w="9525">
            <a:noFill/>
            <a:miter lim="800000"/>
            <a:headEnd/>
            <a:tailEnd/>
          </a:ln>
        </p:spPr>
        <p:txBody>
          <a:bodyPr wrap="none">
            <a:prstTxWarp prst="textNoShape">
              <a:avLst/>
            </a:prstTxWarp>
            <a:spAutoFit/>
          </a:bodyPr>
          <a:lstStyle/>
          <a:p>
            <a:r>
              <a:rPr lang="en-US"/>
              <a:t>President </a:t>
            </a:r>
          </a:p>
          <a:p>
            <a:r>
              <a:rPr lang="en-US"/>
              <a:t>Heber J. Grant</a:t>
            </a:r>
          </a:p>
          <a:p>
            <a:r>
              <a:rPr lang="en-US"/>
              <a:t>(1918-1945)</a:t>
            </a:r>
          </a:p>
        </p:txBody>
      </p:sp>
      <p:graphicFrame>
        <p:nvGraphicFramePr>
          <p:cNvPr id="27650" name="Object 2"/>
          <p:cNvGraphicFramePr>
            <a:graphicFrameLocks noGrp="1" noChangeAspect="1"/>
          </p:cNvGraphicFramePr>
          <p:nvPr>
            <p:ph sz="half" idx="2"/>
          </p:nvPr>
        </p:nvGraphicFramePr>
        <p:xfrm>
          <a:off x="1600200" y="3429000"/>
          <a:ext cx="1692275" cy="2057400"/>
        </p:xfrm>
        <a:graphic>
          <a:graphicData uri="http://schemas.openxmlformats.org/presentationml/2006/ole">
            <mc:AlternateContent xmlns:mc="http://schemas.openxmlformats.org/markup-compatibility/2006">
              <mc:Choice xmlns:v="urn:schemas-microsoft-com:vml" Requires="v">
                <p:oleObj spid="_x0000_s160827" name="Drawing" r:id="rId5" imgW="3975100" imgH="4826000" progId="">
                  <p:embed/>
                </p:oleObj>
              </mc:Choice>
              <mc:Fallback>
                <p:oleObj name="Drawing" r:id="rId5" imgW="3975100" imgH="482600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429000"/>
                        <a:ext cx="1692275" cy="2057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7661" name="Text Box 13"/>
          <p:cNvSpPr txBox="1">
            <a:spLocks noChangeArrowheads="1"/>
          </p:cNvSpPr>
          <p:nvPr/>
        </p:nvSpPr>
        <p:spPr bwMode="auto">
          <a:xfrm>
            <a:off x="3886200" y="4800600"/>
            <a:ext cx="5017453" cy="1200328"/>
          </a:xfrm>
          <a:prstGeom prst="rect">
            <a:avLst/>
          </a:prstGeom>
          <a:solidFill>
            <a:srgbClr val="C0C0C0"/>
          </a:solidFill>
          <a:ln w="9525">
            <a:noFill/>
            <a:miter lim="800000"/>
            <a:headEnd/>
            <a:tailEnd/>
          </a:ln>
        </p:spPr>
        <p:txBody>
          <a:bodyPr wrap="none">
            <a:prstTxWarp prst="textNoShape">
              <a:avLst/>
            </a:prstTxWarp>
            <a:spAutoFit/>
          </a:bodyPr>
          <a:lstStyle/>
          <a:p>
            <a:pPr marL="342900" indent="-342900"/>
            <a:r>
              <a:rPr lang="en-US" dirty="0">
                <a:ln>
                  <a:solidFill>
                    <a:srgbClr val="000000"/>
                  </a:solidFill>
                </a:ln>
                <a:solidFill>
                  <a:srgbClr val="000000"/>
                </a:solidFill>
              </a:rPr>
              <a:t>This is a shortened version of </a:t>
            </a:r>
          </a:p>
          <a:p>
            <a:pPr marL="342900" indent="-342900"/>
            <a:r>
              <a:rPr lang="en-US" dirty="0">
                <a:ln>
                  <a:solidFill>
                    <a:srgbClr val="000000"/>
                  </a:solidFill>
                </a:ln>
                <a:solidFill>
                  <a:srgbClr val="000000"/>
                </a:solidFill>
              </a:rPr>
              <a:t>The 1909 statement, but with the </a:t>
            </a:r>
          </a:p>
          <a:p>
            <a:pPr marL="342900" indent="-342900"/>
            <a:r>
              <a:rPr lang="en-US" dirty="0">
                <a:ln>
                  <a:solidFill>
                    <a:srgbClr val="000000"/>
                  </a:solidFill>
                </a:ln>
                <a:solidFill>
                  <a:srgbClr val="000000"/>
                </a:solidFill>
              </a:rPr>
              <a:t>anti-evolution sentiments removed.</a:t>
            </a:r>
            <a:endParaRPr lang="en-US" i="1" dirty="0">
              <a:ln>
                <a:solidFill>
                  <a:srgbClr val="000000"/>
                </a:solidFill>
              </a:ln>
              <a:solidFill>
                <a:srgbClr val="000000"/>
              </a:solidFill>
            </a:endParaRPr>
          </a:p>
        </p:txBody>
      </p:sp>
      <p:sp>
        <p:nvSpPr>
          <p:cNvPr id="14" name="TextBox 13"/>
          <p:cNvSpPr txBox="1"/>
          <p:nvPr/>
        </p:nvSpPr>
        <p:spPr>
          <a:xfrm>
            <a:off x="6477000" y="3657600"/>
            <a:ext cx="990600" cy="461665"/>
          </a:xfrm>
          <a:prstGeom prst="rect">
            <a:avLst/>
          </a:prstGeom>
          <a:noFill/>
        </p:spPr>
        <p:txBody>
          <a:bodyPr wrap="square" rtlCol="0">
            <a:spAutoFit/>
          </a:bodyPr>
          <a:lstStyle/>
          <a:p>
            <a:r>
              <a:rPr lang="en-US" dirty="0">
                <a:solidFill>
                  <a:srgbClr val="FF0000"/>
                </a:solidFill>
              </a:rPr>
              <a:t>Why?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nvGraphicFramePr>
        <p:xfrm>
          <a:off x="3276600" y="762000"/>
          <a:ext cx="3043238" cy="2390775"/>
        </p:xfrm>
        <a:graphic>
          <a:graphicData uri="http://schemas.openxmlformats.org/presentationml/2006/ole">
            <mc:AlternateContent xmlns:mc="http://schemas.openxmlformats.org/markup-compatibility/2006">
              <mc:Choice xmlns:v="urn:schemas-microsoft-com:vml" Requires="v">
                <p:oleObj spid="_x0000_s158864" name="Drawing" r:id="rId5" imgW="5181600" imgH="4076700" progId="">
                  <p:embed/>
                </p:oleObj>
              </mc:Choice>
              <mc:Fallback>
                <p:oleObj name="Drawing" r:id="rId5" imgW="5181600" imgH="407670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762000"/>
                        <a:ext cx="3043238" cy="2390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627" name="Object 3"/>
          <p:cNvGraphicFramePr>
            <a:graphicFrameLocks noChangeAspect="1"/>
          </p:cNvGraphicFramePr>
          <p:nvPr/>
        </p:nvGraphicFramePr>
        <p:xfrm>
          <a:off x="5486400" y="2514600"/>
          <a:ext cx="3352800" cy="2244725"/>
        </p:xfrm>
        <a:graphic>
          <a:graphicData uri="http://schemas.openxmlformats.org/presentationml/2006/ole">
            <mc:AlternateContent xmlns:mc="http://schemas.openxmlformats.org/markup-compatibility/2006">
              <mc:Choice xmlns:v="urn:schemas-microsoft-com:vml" Requires="v">
                <p:oleObj spid="_x0000_s158865" name="Drawing" r:id="rId7" imgW="5927464" imgH="3969572" progId="">
                  <p:embed/>
                </p:oleObj>
              </mc:Choice>
              <mc:Fallback>
                <p:oleObj name="Drawing" r:id="rId7" imgW="5927464" imgH="3969572"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2514600"/>
                        <a:ext cx="3352800" cy="2244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6628" name="Object 4"/>
          <p:cNvGraphicFramePr>
            <a:graphicFrameLocks noChangeAspect="1"/>
          </p:cNvGraphicFramePr>
          <p:nvPr/>
        </p:nvGraphicFramePr>
        <p:xfrm>
          <a:off x="381000" y="457200"/>
          <a:ext cx="2427288" cy="3657600"/>
        </p:xfrm>
        <a:graphic>
          <a:graphicData uri="http://schemas.openxmlformats.org/presentationml/2006/ole">
            <mc:AlternateContent xmlns:mc="http://schemas.openxmlformats.org/markup-compatibility/2006">
              <mc:Choice xmlns:v="urn:schemas-microsoft-com:vml" Requires="v">
                <p:oleObj spid="_x0000_s158866" name="Drawing" r:id="rId9" imgW="2768600" imgH="4178300" progId="">
                  <p:embed/>
                </p:oleObj>
              </mc:Choice>
              <mc:Fallback>
                <p:oleObj name="Drawing" r:id="rId9" imgW="2768600" imgH="4178300" progId="">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 y="457200"/>
                        <a:ext cx="2427288" cy="3657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6630" name="Text Box 8"/>
          <p:cNvSpPr txBox="1">
            <a:spLocks noChangeArrowheads="1"/>
          </p:cNvSpPr>
          <p:nvPr/>
        </p:nvSpPr>
        <p:spPr bwMode="auto">
          <a:xfrm>
            <a:off x="3276600" y="228600"/>
            <a:ext cx="4579938" cy="366713"/>
          </a:xfrm>
          <a:prstGeom prst="rect">
            <a:avLst/>
          </a:prstGeom>
          <a:noFill/>
          <a:ln w="9525">
            <a:noFill/>
            <a:miter lim="800000"/>
            <a:headEnd/>
            <a:tailEnd/>
          </a:ln>
        </p:spPr>
        <p:txBody>
          <a:bodyPr wrap="none">
            <a:prstTxWarp prst="textNoShape">
              <a:avLst/>
            </a:prstTxWarp>
            <a:spAutoFit/>
          </a:bodyPr>
          <a:lstStyle/>
          <a:p>
            <a:pPr algn="just"/>
            <a:r>
              <a:rPr lang="en-US" b="1"/>
              <a:t>Scopes “Monkey Trial” (10-25 July 1925)</a:t>
            </a:r>
          </a:p>
        </p:txBody>
      </p:sp>
      <p:sp>
        <p:nvSpPr>
          <p:cNvPr id="26631" name="Text Box 10"/>
          <p:cNvSpPr txBox="1">
            <a:spLocks noChangeArrowheads="1"/>
          </p:cNvSpPr>
          <p:nvPr/>
        </p:nvSpPr>
        <p:spPr bwMode="auto">
          <a:xfrm>
            <a:off x="381000" y="4191000"/>
            <a:ext cx="2395538" cy="366713"/>
          </a:xfrm>
          <a:prstGeom prst="rect">
            <a:avLst/>
          </a:prstGeom>
          <a:noFill/>
          <a:ln w="9525">
            <a:noFill/>
            <a:miter lim="800000"/>
            <a:headEnd/>
            <a:tailEnd/>
          </a:ln>
        </p:spPr>
        <p:txBody>
          <a:bodyPr wrap="none">
            <a:prstTxWarp prst="textNoShape">
              <a:avLst/>
            </a:prstTxWarp>
            <a:spAutoFit/>
          </a:bodyPr>
          <a:lstStyle/>
          <a:p>
            <a:r>
              <a:rPr lang="en-US"/>
              <a:t>John Thomas Scopes</a:t>
            </a:r>
          </a:p>
        </p:txBody>
      </p:sp>
      <p:sp>
        <p:nvSpPr>
          <p:cNvPr id="26632" name="Text Box 11"/>
          <p:cNvSpPr txBox="1">
            <a:spLocks noChangeArrowheads="1"/>
          </p:cNvSpPr>
          <p:nvPr/>
        </p:nvSpPr>
        <p:spPr bwMode="auto">
          <a:xfrm>
            <a:off x="3352800" y="3200400"/>
            <a:ext cx="1828800" cy="304800"/>
          </a:xfrm>
          <a:prstGeom prst="rect">
            <a:avLst/>
          </a:prstGeom>
          <a:noFill/>
          <a:ln w="9525">
            <a:noFill/>
            <a:miter lim="800000"/>
            <a:headEnd/>
            <a:tailEnd/>
          </a:ln>
        </p:spPr>
        <p:txBody>
          <a:bodyPr>
            <a:prstTxWarp prst="textNoShape">
              <a:avLst/>
            </a:prstTxWarp>
            <a:spAutoFit/>
          </a:bodyPr>
          <a:lstStyle/>
          <a:p>
            <a:r>
              <a:rPr lang="en-US" sz="1400"/>
              <a:t>Clarence Darrow</a:t>
            </a:r>
          </a:p>
        </p:txBody>
      </p:sp>
      <p:sp>
        <p:nvSpPr>
          <p:cNvPr id="26633" name="Text Box 12"/>
          <p:cNvSpPr txBox="1">
            <a:spLocks noChangeArrowheads="1"/>
          </p:cNvSpPr>
          <p:nvPr/>
        </p:nvSpPr>
        <p:spPr bwMode="auto">
          <a:xfrm>
            <a:off x="6248400" y="2057400"/>
            <a:ext cx="2032000" cy="304800"/>
          </a:xfrm>
          <a:prstGeom prst="rect">
            <a:avLst/>
          </a:prstGeom>
          <a:noFill/>
          <a:ln w="9525">
            <a:noFill/>
            <a:miter lim="800000"/>
            <a:headEnd/>
            <a:tailEnd/>
          </a:ln>
        </p:spPr>
        <p:txBody>
          <a:bodyPr wrap="none">
            <a:prstTxWarp prst="textNoShape">
              <a:avLst/>
            </a:prstTxWarp>
            <a:spAutoFit/>
          </a:bodyPr>
          <a:lstStyle/>
          <a:p>
            <a:r>
              <a:rPr lang="en-US" sz="1400"/>
              <a:t>William Jennings Bryan</a:t>
            </a:r>
          </a:p>
        </p:txBody>
      </p:sp>
      <p:pic>
        <p:nvPicPr>
          <p:cNvPr id="10" name="Picture 9" descr="scopestrial012109.jpg"/>
          <p:cNvPicPr>
            <a:picLocks noChangeAspect="1"/>
          </p:cNvPicPr>
          <p:nvPr/>
        </p:nvPicPr>
        <p:blipFill>
          <a:blip r:embed="rId11"/>
          <a:stretch>
            <a:fillRect/>
          </a:stretch>
        </p:blipFill>
        <p:spPr>
          <a:xfrm>
            <a:off x="3733800" y="3962400"/>
            <a:ext cx="3909060" cy="28956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3048000" y="228600"/>
            <a:ext cx="5867400" cy="649287"/>
          </a:xfrm>
        </p:spPr>
        <p:txBody>
          <a:bodyPr/>
          <a:lstStyle/>
          <a:p>
            <a:pPr algn="l" eaLnBrk="1" hangingPunct="1"/>
            <a:r>
              <a:rPr lang="en-US" sz="3200" dirty="0"/>
              <a:t>History of the Church and Evolution</a:t>
            </a:r>
          </a:p>
        </p:txBody>
      </p:sp>
      <p:sp>
        <p:nvSpPr>
          <p:cNvPr id="33796" name="Line 3"/>
          <p:cNvSpPr>
            <a:spLocks noChangeShapeType="1"/>
          </p:cNvSpPr>
          <p:nvPr/>
        </p:nvSpPr>
        <p:spPr bwMode="auto">
          <a:xfrm>
            <a:off x="381000" y="57912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33797" name="Text Box 4"/>
          <p:cNvSpPr txBox="1">
            <a:spLocks noChangeArrowheads="1"/>
          </p:cNvSpPr>
          <p:nvPr/>
        </p:nvSpPr>
        <p:spPr bwMode="auto">
          <a:xfrm>
            <a:off x="288925" y="58054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33798" name="Text Box 5"/>
          <p:cNvSpPr txBox="1">
            <a:spLocks noChangeArrowheads="1"/>
          </p:cNvSpPr>
          <p:nvPr/>
        </p:nvSpPr>
        <p:spPr bwMode="auto">
          <a:xfrm>
            <a:off x="2216150" y="58054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33799" name="Text Box 6"/>
          <p:cNvSpPr txBox="1">
            <a:spLocks noChangeArrowheads="1"/>
          </p:cNvSpPr>
          <p:nvPr/>
        </p:nvSpPr>
        <p:spPr bwMode="auto">
          <a:xfrm>
            <a:off x="4144963" y="58054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33800" name="Text Box 7"/>
          <p:cNvSpPr txBox="1">
            <a:spLocks noChangeArrowheads="1"/>
          </p:cNvSpPr>
          <p:nvPr/>
        </p:nvSpPr>
        <p:spPr bwMode="auto">
          <a:xfrm>
            <a:off x="6072188" y="58054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33801" name="Text Box 8"/>
          <p:cNvSpPr txBox="1">
            <a:spLocks noChangeArrowheads="1"/>
          </p:cNvSpPr>
          <p:nvPr/>
        </p:nvSpPr>
        <p:spPr bwMode="auto">
          <a:xfrm>
            <a:off x="8001000" y="58054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33802" name="Line 9"/>
          <p:cNvSpPr>
            <a:spLocks noChangeShapeType="1"/>
          </p:cNvSpPr>
          <p:nvPr/>
        </p:nvSpPr>
        <p:spPr bwMode="auto">
          <a:xfrm>
            <a:off x="7924800" y="1447800"/>
            <a:ext cx="685800" cy="41910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33803" name="Text Box 10"/>
          <p:cNvSpPr txBox="1">
            <a:spLocks noChangeArrowheads="1"/>
          </p:cNvSpPr>
          <p:nvPr/>
        </p:nvSpPr>
        <p:spPr bwMode="auto">
          <a:xfrm>
            <a:off x="6477000" y="914400"/>
            <a:ext cx="2391700" cy="461665"/>
          </a:xfrm>
          <a:prstGeom prst="rect">
            <a:avLst/>
          </a:prstGeom>
          <a:noFill/>
          <a:ln w="28575">
            <a:noFill/>
            <a:miter lim="800000"/>
            <a:headEnd/>
            <a:tailEnd/>
          </a:ln>
        </p:spPr>
        <p:txBody>
          <a:bodyPr wrap="none">
            <a:prstTxWarp prst="textNoShape">
              <a:avLst/>
            </a:prstTxWarp>
            <a:spAutoFit/>
          </a:bodyPr>
          <a:lstStyle/>
          <a:p>
            <a:r>
              <a:rPr lang="en-US" dirty="0"/>
              <a:t>2016 – New Era</a:t>
            </a:r>
          </a:p>
        </p:txBody>
      </p:sp>
      <p:sp>
        <p:nvSpPr>
          <p:cNvPr id="33804" name="Text Box 11"/>
          <p:cNvSpPr txBox="1">
            <a:spLocks noChangeArrowheads="1"/>
          </p:cNvSpPr>
          <p:nvPr/>
        </p:nvSpPr>
        <p:spPr bwMode="auto">
          <a:xfrm>
            <a:off x="6918325" y="36941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pic>
        <p:nvPicPr>
          <p:cNvPr id="3" name="Picture 2" descr="Screen Shot 2016-10-19 at 11.21.4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066800"/>
            <a:ext cx="5943600" cy="4540336"/>
          </a:xfrm>
          <a:prstGeom prst="rect">
            <a:avLst/>
          </a:prstGeom>
        </p:spPr>
      </p:pic>
      <p:pic>
        <p:nvPicPr>
          <p:cNvPr id="4" name="Picture 3" descr="Screen Shot 2016-10-19 at 11.21.5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91" y="108083"/>
            <a:ext cx="6400800" cy="6521317"/>
          </a:xfrm>
          <a:prstGeom prst="rect">
            <a:avLst/>
          </a:prstGeom>
        </p:spPr>
      </p:pic>
    </p:spTree>
    <p:extLst>
      <p:ext uri="{BB962C8B-B14F-4D97-AF65-F5344CB8AC3E}">
        <p14:creationId xmlns:p14="http://schemas.microsoft.com/office/powerpoint/2010/main" val="1050802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751675-1046-174D-A69F-488E6B9A137A}"/>
              </a:ext>
            </a:extLst>
          </p:cNvPr>
          <p:cNvSpPr>
            <a:spLocks noGrp="1"/>
          </p:cNvSpPr>
          <p:nvPr>
            <p:ph type="title"/>
          </p:nvPr>
        </p:nvSpPr>
        <p:spPr>
          <a:xfrm>
            <a:off x="381000" y="2895600"/>
            <a:ext cx="6553200" cy="649287"/>
          </a:xfrm>
        </p:spPr>
        <p:txBody>
          <a:bodyPr/>
          <a:lstStyle/>
          <a:p>
            <a:r>
              <a:rPr lang="en-US" dirty="0"/>
              <a:t>Why is there so much perceived controversy in our culture?</a:t>
            </a:r>
          </a:p>
        </p:txBody>
      </p:sp>
    </p:spTree>
    <p:extLst>
      <p:ext uri="{BB962C8B-B14F-4D97-AF65-F5344CB8AC3E}">
        <p14:creationId xmlns:p14="http://schemas.microsoft.com/office/powerpoint/2010/main" val="1483577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28677" name="Rectangle 2"/>
          <p:cNvSpPr>
            <a:spLocks noGrp="1" noChangeArrowheads="1"/>
          </p:cNvSpPr>
          <p:nvPr>
            <p:ph type="title"/>
          </p:nvPr>
        </p:nvSpPr>
        <p:spPr>
          <a:xfrm>
            <a:off x="4114800" y="274638"/>
            <a:ext cx="4572000" cy="1143000"/>
          </a:xfrm>
        </p:spPr>
        <p:txBody>
          <a:bodyPr/>
          <a:lstStyle/>
          <a:p>
            <a:pPr algn="l" eaLnBrk="1" hangingPunct="1"/>
            <a:r>
              <a:rPr lang="en-US" sz="3200" dirty="0"/>
              <a:t>History of the Church and Evolution</a:t>
            </a:r>
          </a:p>
        </p:txBody>
      </p:sp>
      <p:graphicFrame>
        <p:nvGraphicFramePr>
          <p:cNvPr id="28674" name="Object 2"/>
          <p:cNvGraphicFramePr>
            <a:graphicFrameLocks noGrp="1" noChangeAspect="1"/>
          </p:cNvGraphicFramePr>
          <p:nvPr>
            <p:ph sz="half" idx="1"/>
          </p:nvPr>
        </p:nvGraphicFramePr>
        <p:xfrm>
          <a:off x="6172200" y="2695575"/>
          <a:ext cx="1000125" cy="1409700"/>
        </p:xfrm>
        <a:graphic>
          <a:graphicData uri="http://schemas.openxmlformats.org/presentationml/2006/ole">
            <mc:AlternateContent xmlns:mc="http://schemas.openxmlformats.org/markup-compatibility/2006">
              <mc:Choice xmlns:v="urn:schemas-microsoft-com:vml" Requires="v">
                <p:oleObj spid="_x0000_s163984" name="Drawing" r:id="rId5" imgW="1129553" imgH="1592132" progId="">
                  <p:embed/>
                </p:oleObj>
              </mc:Choice>
              <mc:Fallback>
                <p:oleObj name="Drawing" r:id="rId5" imgW="1129553" imgH="1592132"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0" y="2695575"/>
                        <a:ext cx="1000125" cy="1409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8675" name="Object 3"/>
          <p:cNvGraphicFramePr>
            <a:graphicFrameLocks noGrp="1" noChangeAspect="1"/>
          </p:cNvGraphicFramePr>
          <p:nvPr>
            <p:ph sz="quarter" idx="2"/>
          </p:nvPr>
        </p:nvGraphicFramePr>
        <p:xfrm>
          <a:off x="4114800" y="2695575"/>
          <a:ext cx="1057275" cy="1423988"/>
        </p:xfrm>
        <a:graphic>
          <a:graphicData uri="http://schemas.openxmlformats.org/presentationml/2006/ole">
            <mc:AlternateContent xmlns:mc="http://schemas.openxmlformats.org/markup-compatibility/2006">
              <mc:Choice xmlns:v="urn:schemas-microsoft-com:vml" Requires="v">
                <p:oleObj spid="_x0000_s163985" name="Drawing" r:id="rId7" imgW="3195021" imgH="4313816" progId="">
                  <p:embed/>
                </p:oleObj>
              </mc:Choice>
              <mc:Fallback>
                <p:oleObj name="Drawing" r:id="rId7" imgW="3195021" imgH="4313816"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2695575"/>
                        <a:ext cx="1057275" cy="1423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8678" name="Line 3"/>
          <p:cNvSpPr>
            <a:spLocks noChangeShapeType="1"/>
          </p:cNvSpPr>
          <p:nvPr/>
        </p:nvSpPr>
        <p:spPr bwMode="auto">
          <a:xfrm>
            <a:off x="381000" y="5362575"/>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28679" name="Text Box 4"/>
          <p:cNvSpPr txBox="1">
            <a:spLocks noChangeArrowheads="1"/>
          </p:cNvSpPr>
          <p:nvPr/>
        </p:nvSpPr>
        <p:spPr bwMode="auto">
          <a:xfrm>
            <a:off x="288925" y="5376863"/>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28680" name="Text Box 5"/>
          <p:cNvSpPr txBox="1">
            <a:spLocks noChangeArrowheads="1"/>
          </p:cNvSpPr>
          <p:nvPr/>
        </p:nvSpPr>
        <p:spPr bwMode="auto">
          <a:xfrm>
            <a:off x="2216150" y="5376863"/>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28681" name="Text Box 6"/>
          <p:cNvSpPr txBox="1">
            <a:spLocks noChangeArrowheads="1"/>
          </p:cNvSpPr>
          <p:nvPr/>
        </p:nvSpPr>
        <p:spPr bwMode="auto">
          <a:xfrm>
            <a:off x="4144963" y="5376863"/>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28682" name="Text Box 7"/>
          <p:cNvSpPr txBox="1">
            <a:spLocks noChangeArrowheads="1"/>
          </p:cNvSpPr>
          <p:nvPr/>
        </p:nvSpPr>
        <p:spPr bwMode="auto">
          <a:xfrm>
            <a:off x="6072188" y="5376863"/>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28683" name="Text Box 8"/>
          <p:cNvSpPr txBox="1">
            <a:spLocks noChangeArrowheads="1"/>
          </p:cNvSpPr>
          <p:nvPr/>
        </p:nvSpPr>
        <p:spPr bwMode="auto">
          <a:xfrm>
            <a:off x="8001000" y="5376863"/>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28684" name="Line 9"/>
          <p:cNvSpPr>
            <a:spLocks noChangeShapeType="1"/>
          </p:cNvSpPr>
          <p:nvPr/>
        </p:nvSpPr>
        <p:spPr bwMode="auto">
          <a:xfrm>
            <a:off x="1066800" y="3124199"/>
            <a:ext cx="2057400" cy="2085975"/>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28685" name="Text Box 10"/>
          <p:cNvSpPr txBox="1">
            <a:spLocks noChangeArrowheads="1"/>
          </p:cNvSpPr>
          <p:nvPr/>
        </p:nvSpPr>
        <p:spPr bwMode="auto">
          <a:xfrm>
            <a:off x="762001" y="1933575"/>
            <a:ext cx="8229600" cy="1200328"/>
          </a:xfrm>
          <a:prstGeom prst="rect">
            <a:avLst/>
          </a:prstGeom>
          <a:noFill/>
          <a:ln w="28575">
            <a:noFill/>
            <a:miter lim="800000"/>
            <a:headEnd/>
            <a:tailEnd/>
          </a:ln>
        </p:spPr>
        <p:txBody>
          <a:bodyPr wrap="square">
            <a:prstTxWarp prst="textNoShape">
              <a:avLst/>
            </a:prstTxWarp>
            <a:spAutoFit/>
          </a:bodyPr>
          <a:lstStyle/>
          <a:p>
            <a:r>
              <a:rPr lang="en-US" dirty="0">
                <a:solidFill>
                  <a:srgbClr val="000000"/>
                </a:solidFill>
              </a:rPr>
              <a:t>(28 – 31) – Dispute between B.H. Roberts and Joseph Fielding Smith.  First Presidency sanctioned a response by James </a:t>
            </a:r>
            <a:r>
              <a:rPr lang="en-US" dirty="0" err="1">
                <a:solidFill>
                  <a:srgbClr val="000000"/>
                </a:solidFill>
              </a:rPr>
              <a:t>Talmage</a:t>
            </a:r>
            <a:r>
              <a:rPr lang="en-US" dirty="0">
                <a:solidFill>
                  <a:srgbClr val="000000"/>
                </a:solidFill>
              </a:rPr>
              <a:t>.</a:t>
            </a:r>
            <a:endParaRPr lang="en-US" i="1" dirty="0">
              <a:solidFill>
                <a:srgbClr val="000000"/>
              </a:solidFill>
            </a:endParaRPr>
          </a:p>
        </p:txBody>
      </p:sp>
      <p:sp>
        <p:nvSpPr>
          <p:cNvPr id="28686" name="Rectangle 19"/>
          <p:cNvSpPr>
            <a:spLocks noChangeArrowheads="1"/>
          </p:cNvSpPr>
          <p:nvPr/>
        </p:nvSpPr>
        <p:spPr bwMode="auto">
          <a:xfrm>
            <a:off x="3886200" y="4038600"/>
            <a:ext cx="1295400" cy="336550"/>
          </a:xfrm>
          <a:prstGeom prst="rect">
            <a:avLst/>
          </a:prstGeom>
          <a:noFill/>
          <a:ln w="9525">
            <a:noFill/>
            <a:miter lim="800000"/>
            <a:headEnd/>
            <a:tailEnd/>
          </a:ln>
        </p:spPr>
        <p:txBody>
          <a:bodyPr>
            <a:prstTxWarp prst="textNoShape">
              <a:avLst/>
            </a:prstTxWarp>
            <a:spAutoFit/>
          </a:bodyPr>
          <a:lstStyle/>
          <a:p>
            <a:r>
              <a:rPr lang="en-US" sz="1600" dirty="0" err="1"/>
              <a:t>B.H.Roberts</a:t>
            </a:r>
            <a:endParaRPr lang="en-US" sz="1600" dirty="0"/>
          </a:p>
        </p:txBody>
      </p:sp>
      <p:sp>
        <p:nvSpPr>
          <p:cNvPr id="28687" name="Text Box 20"/>
          <p:cNvSpPr txBox="1">
            <a:spLocks noChangeArrowheads="1"/>
          </p:cNvSpPr>
          <p:nvPr/>
        </p:nvSpPr>
        <p:spPr bwMode="auto">
          <a:xfrm rot="-5400000">
            <a:off x="3397250" y="3408363"/>
            <a:ext cx="1162050" cy="184150"/>
          </a:xfrm>
          <a:prstGeom prst="rect">
            <a:avLst/>
          </a:prstGeom>
          <a:noFill/>
          <a:ln w="9525">
            <a:noFill/>
            <a:miter lim="800000"/>
            <a:headEnd/>
            <a:tailEnd/>
          </a:ln>
        </p:spPr>
        <p:txBody>
          <a:bodyPr wrap="none">
            <a:prstTxWarp prst="textNoShape">
              <a:avLst/>
            </a:prstTxWarp>
            <a:spAutoFit/>
          </a:bodyPr>
          <a:lstStyle/>
          <a:p>
            <a:r>
              <a:rPr lang="en-US" sz="600"/>
              <a:t>University of Utah collections</a:t>
            </a:r>
          </a:p>
        </p:txBody>
      </p:sp>
      <p:sp>
        <p:nvSpPr>
          <p:cNvPr id="28688" name="Text Box 21"/>
          <p:cNvSpPr txBox="1">
            <a:spLocks noChangeArrowheads="1"/>
          </p:cNvSpPr>
          <p:nvPr/>
        </p:nvSpPr>
        <p:spPr bwMode="auto">
          <a:xfrm rot="-5400000">
            <a:off x="5454650" y="3408363"/>
            <a:ext cx="1162050" cy="184150"/>
          </a:xfrm>
          <a:prstGeom prst="rect">
            <a:avLst/>
          </a:prstGeom>
          <a:noFill/>
          <a:ln w="9525">
            <a:noFill/>
            <a:miter lim="800000"/>
            <a:headEnd/>
            <a:tailEnd/>
          </a:ln>
        </p:spPr>
        <p:txBody>
          <a:bodyPr wrap="none">
            <a:prstTxWarp prst="textNoShape">
              <a:avLst/>
            </a:prstTxWarp>
            <a:spAutoFit/>
          </a:bodyPr>
          <a:lstStyle/>
          <a:p>
            <a:r>
              <a:rPr lang="en-US" sz="600"/>
              <a:t>University of Utah collections</a:t>
            </a:r>
          </a:p>
        </p:txBody>
      </p:sp>
      <p:sp>
        <p:nvSpPr>
          <p:cNvPr id="28689" name="Rectangle 22"/>
          <p:cNvSpPr>
            <a:spLocks noChangeArrowheads="1"/>
          </p:cNvSpPr>
          <p:nvPr/>
        </p:nvSpPr>
        <p:spPr bwMode="auto">
          <a:xfrm>
            <a:off x="5943600" y="4143375"/>
            <a:ext cx="2362200" cy="336550"/>
          </a:xfrm>
          <a:prstGeom prst="rect">
            <a:avLst/>
          </a:prstGeom>
          <a:noFill/>
          <a:ln w="9525">
            <a:noFill/>
            <a:miter lim="800000"/>
            <a:headEnd/>
            <a:tailEnd/>
          </a:ln>
        </p:spPr>
        <p:txBody>
          <a:bodyPr>
            <a:prstTxWarp prst="textNoShape">
              <a:avLst/>
            </a:prstTxWarp>
            <a:spAutoFit/>
          </a:bodyPr>
          <a:lstStyle/>
          <a:p>
            <a:r>
              <a:rPr lang="en-US" sz="1600"/>
              <a:t>Joseph Fielding Smith</a:t>
            </a:r>
          </a:p>
        </p:txBody>
      </p:sp>
      <p:graphicFrame>
        <p:nvGraphicFramePr>
          <p:cNvPr id="24601" name="Object 4"/>
          <p:cNvGraphicFramePr>
            <a:graphicFrameLocks noGrp="1" noChangeAspect="1"/>
          </p:cNvGraphicFramePr>
          <p:nvPr>
            <p:ph sz="quarter" idx="3"/>
          </p:nvPr>
        </p:nvGraphicFramePr>
        <p:xfrm>
          <a:off x="5257800" y="4572000"/>
          <a:ext cx="1295400" cy="1676400"/>
        </p:xfrm>
        <a:graphic>
          <a:graphicData uri="http://schemas.openxmlformats.org/presentationml/2006/ole">
            <mc:AlternateContent xmlns:mc="http://schemas.openxmlformats.org/markup-compatibility/2006">
              <mc:Choice xmlns:v="urn:schemas-microsoft-com:vml" Requires="v">
                <p:oleObj spid="_x0000_s163986" name="Drawing" r:id="rId9" imgW="3324113" imgH="4313816" progId="">
                  <p:embed/>
                </p:oleObj>
              </mc:Choice>
              <mc:Fallback>
                <p:oleObj name="Drawing" r:id="rId9" imgW="3324113" imgH="4313816" progId="">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57800" y="4572000"/>
                        <a:ext cx="1295400" cy="1676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4603" name="Rectangle 27"/>
          <p:cNvSpPr>
            <a:spLocks noChangeArrowheads="1"/>
          </p:cNvSpPr>
          <p:nvPr/>
        </p:nvSpPr>
        <p:spPr bwMode="auto">
          <a:xfrm>
            <a:off x="5029200" y="6276975"/>
            <a:ext cx="2362200" cy="581025"/>
          </a:xfrm>
          <a:prstGeom prst="rect">
            <a:avLst/>
          </a:prstGeom>
          <a:noFill/>
          <a:ln w="9525">
            <a:noFill/>
            <a:miter lim="800000"/>
            <a:headEnd/>
            <a:tailEnd/>
          </a:ln>
        </p:spPr>
        <p:txBody>
          <a:bodyPr>
            <a:prstTxWarp prst="textNoShape">
              <a:avLst/>
            </a:prstTxWarp>
            <a:spAutoFit/>
          </a:bodyPr>
          <a:lstStyle/>
          <a:p>
            <a:r>
              <a:rPr lang="en-US" sz="1600" dirty="0"/>
              <a:t>James </a:t>
            </a:r>
            <a:r>
              <a:rPr lang="en-US" sz="1600" dirty="0" err="1"/>
              <a:t>Talmage</a:t>
            </a:r>
            <a:endParaRPr lang="en-US" sz="1600" dirty="0"/>
          </a:p>
          <a:p>
            <a:r>
              <a:rPr lang="en-US" sz="1600" i="1" dirty="0"/>
              <a:t>The Earth and Man</a:t>
            </a:r>
          </a:p>
        </p:txBody>
      </p:sp>
      <p:sp>
        <p:nvSpPr>
          <p:cNvPr id="24604" name="Text Box 28"/>
          <p:cNvSpPr txBox="1">
            <a:spLocks noChangeArrowheads="1"/>
          </p:cNvSpPr>
          <p:nvPr/>
        </p:nvSpPr>
        <p:spPr bwMode="auto">
          <a:xfrm rot="-5400000">
            <a:off x="4233863" y="5626100"/>
            <a:ext cx="1162050" cy="184150"/>
          </a:xfrm>
          <a:prstGeom prst="rect">
            <a:avLst/>
          </a:prstGeom>
          <a:noFill/>
          <a:ln w="9525">
            <a:noFill/>
            <a:miter lim="800000"/>
            <a:headEnd/>
            <a:tailEnd/>
          </a:ln>
        </p:spPr>
        <p:txBody>
          <a:bodyPr wrap="none">
            <a:prstTxWarp prst="textNoShape">
              <a:avLst/>
            </a:prstTxWarp>
            <a:spAutoFit/>
          </a:bodyPr>
          <a:lstStyle/>
          <a:p>
            <a:r>
              <a:rPr lang="en-US" sz="600"/>
              <a:t>University of Utah collections</a:t>
            </a:r>
          </a:p>
        </p:txBody>
      </p:sp>
      <p:sp>
        <p:nvSpPr>
          <p:cNvPr id="24605" name="Text Box 29"/>
          <p:cNvSpPr txBox="1">
            <a:spLocks noChangeArrowheads="1"/>
          </p:cNvSpPr>
          <p:nvPr/>
        </p:nvSpPr>
        <p:spPr bwMode="auto">
          <a:xfrm>
            <a:off x="3276600" y="4419600"/>
            <a:ext cx="1828800" cy="641350"/>
          </a:xfrm>
          <a:prstGeom prst="rect">
            <a:avLst/>
          </a:prstGeom>
          <a:noFill/>
          <a:ln w="9525">
            <a:noFill/>
            <a:miter lim="800000"/>
            <a:headEnd/>
            <a:tailEnd/>
          </a:ln>
        </p:spPr>
        <p:txBody>
          <a:bodyPr>
            <a:prstTxWarp prst="textNoShape">
              <a:avLst/>
            </a:prstTxWarp>
            <a:spAutoFit/>
          </a:bodyPr>
          <a:lstStyle/>
          <a:p>
            <a:pPr algn="ctr"/>
            <a:r>
              <a:rPr lang="en-US" sz="1800" i="1" dirty="0"/>
              <a:t>The Truth, The Way, The Life</a:t>
            </a:r>
            <a:endParaRPr lang="en-US"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905000"/>
            <a:ext cx="8229600" cy="4525963"/>
          </a:xfrm>
        </p:spPr>
        <p:txBody>
          <a:bodyPr/>
          <a:lstStyle/>
          <a:p>
            <a:pPr>
              <a:buNone/>
            </a:pPr>
            <a:r>
              <a:rPr lang="en-US" sz="2400" dirty="0"/>
              <a:t>The </a:t>
            </a:r>
            <a:r>
              <a:rPr lang="en-US" sz="2400" dirty="0" err="1"/>
              <a:t>Talmage</a:t>
            </a:r>
            <a:r>
              <a:rPr lang="en-US" sz="2400" dirty="0"/>
              <a:t> speech was given in the Tabernacle in August 1931, and, after some resistance from Elder Smith but with the blessing of the First Presidency, it was published first in the Church News and then by the church as a pamphlet. In the speech, Elder </a:t>
            </a:r>
            <a:r>
              <a:rPr lang="en-US" sz="2400" dirty="0" err="1"/>
              <a:t>Talmage</a:t>
            </a:r>
            <a:r>
              <a:rPr lang="en-US" sz="2400" dirty="0"/>
              <a:t> (a geologist by training) strongly emphasized that countless organisms had lived and died for millions of years before the fall of Adam, some small portion of them becoming fossils. He also quoted scripture and expressed his conviction that Adam was indeed the first member of the human race, that we existed previously in heaven, and that we were created in the image of God (pp. 68—70).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3352800" y="381000"/>
            <a:ext cx="6553200" cy="649287"/>
          </a:xfrm>
        </p:spPr>
        <p:txBody>
          <a:bodyPr/>
          <a:lstStyle/>
          <a:p>
            <a:pPr algn="l" eaLnBrk="1" hangingPunct="1"/>
            <a:r>
              <a:rPr lang="en-US" sz="3200" dirty="0"/>
              <a:t>History of the Church and Evolution</a:t>
            </a:r>
          </a:p>
        </p:txBody>
      </p:sp>
      <p:graphicFrame>
        <p:nvGraphicFramePr>
          <p:cNvPr id="30722" name="Object 2"/>
          <p:cNvGraphicFramePr>
            <a:graphicFrameLocks noGrp="1" noChangeAspect="1"/>
          </p:cNvGraphicFramePr>
          <p:nvPr>
            <p:ph sz="half" idx="1"/>
          </p:nvPr>
        </p:nvGraphicFramePr>
        <p:xfrm>
          <a:off x="1600200" y="3733800"/>
          <a:ext cx="1095375" cy="1171575"/>
        </p:xfrm>
        <a:graphic>
          <a:graphicData uri="http://schemas.openxmlformats.org/presentationml/2006/ole">
            <mc:AlternateContent xmlns:mc="http://schemas.openxmlformats.org/markup-compatibility/2006">
              <mc:Choice xmlns:v="urn:schemas-microsoft-com:vml" Requires="v">
                <p:oleObj spid="_x0000_s167994" name="Drawing" r:id="rId5" imgW="1237129" imgH="1323191" progId="">
                  <p:embed/>
                </p:oleObj>
              </mc:Choice>
              <mc:Fallback>
                <p:oleObj name="Drawing" r:id="rId5" imgW="1237129" imgH="1323191"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733800"/>
                        <a:ext cx="1095375" cy="1171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0724" name="Line 3"/>
          <p:cNvSpPr>
            <a:spLocks noChangeShapeType="1"/>
          </p:cNvSpPr>
          <p:nvPr/>
        </p:nvSpPr>
        <p:spPr bwMode="auto">
          <a:xfrm>
            <a:off x="538162" y="62484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30725" name="Text Box 4"/>
          <p:cNvSpPr txBox="1">
            <a:spLocks noChangeArrowheads="1"/>
          </p:cNvSpPr>
          <p:nvPr/>
        </p:nvSpPr>
        <p:spPr bwMode="auto">
          <a:xfrm>
            <a:off x="446087" y="62626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30726" name="Text Box 5"/>
          <p:cNvSpPr txBox="1">
            <a:spLocks noChangeArrowheads="1"/>
          </p:cNvSpPr>
          <p:nvPr/>
        </p:nvSpPr>
        <p:spPr bwMode="auto">
          <a:xfrm>
            <a:off x="2373312" y="62626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30727" name="Text Box 6"/>
          <p:cNvSpPr txBox="1">
            <a:spLocks noChangeArrowheads="1"/>
          </p:cNvSpPr>
          <p:nvPr/>
        </p:nvSpPr>
        <p:spPr bwMode="auto">
          <a:xfrm>
            <a:off x="4302125" y="62626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30728" name="Text Box 7"/>
          <p:cNvSpPr txBox="1">
            <a:spLocks noChangeArrowheads="1"/>
          </p:cNvSpPr>
          <p:nvPr/>
        </p:nvSpPr>
        <p:spPr bwMode="auto">
          <a:xfrm>
            <a:off x="6229350" y="62626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30729" name="Text Box 8"/>
          <p:cNvSpPr txBox="1">
            <a:spLocks noChangeArrowheads="1"/>
          </p:cNvSpPr>
          <p:nvPr/>
        </p:nvSpPr>
        <p:spPr bwMode="auto">
          <a:xfrm>
            <a:off x="8158162" y="62626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30730" name="Line 9"/>
          <p:cNvSpPr>
            <a:spLocks noChangeShapeType="1"/>
          </p:cNvSpPr>
          <p:nvPr/>
        </p:nvSpPr>
        <p:spPr bwMode="auto">
          <a:xfrm flipH="1">
            <a:off x="5262562" y="3276600"/>
            <a:ext cx="2667000" cy="28956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30731" name="Text Box 10"/>
          <p:cNvSpPr txBox="1">
            <a:spLocks noChangeArrowheads="1"/>
          </p:cNvSpPr>
          <p:nvPr/>
        </p:nvSpPr>
        <p:spPr bwMode="auto">
          <a:xfrm>
            <a:off x="1265237" y="2590800"/>
            <a:ext cx="7497763" cy="830997"/>
          </a:xfrm>
          <a:prstGeom prst="rect">
            <a:avLst/>
          </a:prstGeom>
          <a:noFill/>
          <a:ln w="28575">
            <a:noFill/>
            <a:miter lim="800000"/>
            <a:headEnd/>
            <a:tailEnd/>
          </a:ln>
        </p:spPr>
        <p:txBody>
          <a:bodyPr wrap="square">
            <a:prstTxWarp prst="textNoShape">
              <a:avLst/>
            </a:prstTxWarp>
            <a:spAutoFit/>
          </a:bodyPr>
          <a:lstStyle/>
          <a:p>
            <a:r>
              <a:rPr lang="en-US" dirty="0"/>
              <a:t>54 – Joseph Fielding Smith publishes his anti-evolutionary book </a:t>
            </a:r>
            <a:r>
              <a:rPr lang="en-US" i="1" dirty="0"/>
              <a:t>Man His Origin and Destiny</a:t>
            </a:r>
            <a:endParaRPr lang="en-US" dirty="0"/>
          </a:p>
        </p:txBody>
      </p:sp>
      <p:sp>
        <p:nvSpPr>
          <p:cNvPr id="30732" name="Text Box 12"/>
          <p:cNvSpPr txBox="1">
            <a:spLocks noChangeArrowheads="1"/>
          </p:cNvSpPr>
          <p:nvPr/>
        </p:nvSpPr>
        <p:spPr bwMode="auto">
          <a:xfrm>
            <a:off x="6405562" y="3581400"/>
            <a:ext cx="2323297" cy="707886"/>
          </a:xfrm>
          <a:prstGeom prst="rect">
            <a:avLst/>
          </a:prstGeom>
          <a:solidFill>
            <a:schemeClr val="bg1"/>
          </a:solidFill>
          <a:ln w="9525">
            <a:noFill/>
            <a:miter lim="800000"/>
            <a:headEnd/>
            <a:tailEnd/>
          </a:ln>
        </p:spPr>
        <p:txBody>
          <a:bodyPr wrap="none">
            <a:prstTxWarp prst="textNoShape">
              <a:avLst/>
            </a:prstTxWarp>
            <a:spAutoFit/>
          </a:bodyPr>
          <a:lstStyle/>
          <a:p>
            <a:r>
              <a:rPr lang="en-US" sz="2000" dirty="0"/>
              <a:t>David O. McKay</a:t>
            </a:r>
          </a:p>
          <a:p>
            <a:r>
              <a:rPr lang="en-US" sz="2000" dirty="0"/>
              <a:t>prophet at the time</a:t>
            </a:r>
          </a:p>
        </p:txBody>
      </p:sp>
      <p:sp>
        <p:nvSpPr>
          <p:cNvPr id="30733" name="Text Box 13"/>
          <p:cNvSpPr txBox="1">
            <a:spLocks noChangeArrowheads="1"/>
          </p:cNvSpPr>
          <p:nvPr/>
        </p:nvSpPr>
        <p:spPr bwMode="auto">
          <a:xfrm>
            <a:off x="7075487" y="41513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sp>
        <p:nvSpPr>
          <p:cNvPr id="30734" name="Rectangle 18"/>
          <p:cNvSpPr>
            <a:spLocks noChangeArrowheads="1"/>
          </p:cNvSpPr>
          <p:nvPr/>
        </p:nvSpPr>
        <p:spPr bwMode="auto">
          <a:xfrm>
            <a:off x="1524000" y="4876800"/>
            <a:ext cx="1905000" cy="581025"/>
          </a:xfrm>
          <a:prstGeom prst="rect">
            <a:avLst/>
          </a:prstGeom>
          <a:noFill/>
          <a:ln w="9525">
            <a:noFill/>
            <a:miter lim="800000"/>
            <a:headEnd/>
            <a:tailEnd/>
          </a:ln>
        </p:spPr>
        <p:txBody>
          <a:bodyPr>
            <a:prstTxWarp prst="textNoShape">
              <a:avLst/>
            </a:prstTxWarp>
            <a:spAutoFit/>
          </a:bodyPr>
          <a:lstStyle/>
          <a:p>
            <a:r>
              <a:rPr lang="en-US" sz="1600"/>
              <a:t>Joseph Fielding Smith</a:t>
            </a:r>
          </a:p>
        </p:txBody>
      </p:sp>
      <p:sp>
        <p:nvSpPr>
          <p:cNvPr id="30735" name="Text Box 19"/>
          <p:cNvSpPr txBox="1">
            <a:spLocks noChangeArrowheads="1"/>
          </p:cNvSpPr>
          <p:nvPr/>
        </p:nvSpPr>
        <p:spPr bwMode="auto">
          <a:xfrm>
            <a:off x="5139052" y="4572000"/>
            <a:ext cx="4004948" cy="1323439"/>
          </a:xfrm>
          <a:prstGeom prst="rect">
            <a:avLst/>
          </a:prstGeom>
          <a:solidFill>
            <a:schemeClr val="bg1"/>
          </a:solidFill>
          <a:ln w="9525">
            <a:noFill/>
            <a:miter lim="800000"/>
            <a:headEnd/>
            <a:tailEnd/>
          </a:ln>
        </p:spPr>
        <p:txBody>
          <a:bodyPr wrap="none">
            <a:prstTxWarp prst="textNoShape">
              <a:avLst/>
            </a:prstTxWarp>
            <a:spAutoFit/>
          </a:bodyPr>
          <a:lstStyle/>
          <a:p>
            <a:r>
              <a:rPr lang="en-US" sz="2000" dirty="0"/>
              <a:t>President J. Rueben Clark gives</a:t>
            </a:r>
          </a:p>
          <a:p>
            <a:r>
              <a:rPr lang="en-US" sz="2000" dirty="0"/>
              <a:t>his famous talk “When are church </a:t>
            </a:r>
          </a:p>
          <a:p>
            <a:r>
              <a:rPr lang="en-US" sz="2000" dirty="0"/>
              <a:t>leaders’ words (considered) </a:t>
            </a:r>
          </a:p>
          <a:p>
            <a:r>
              <a:rPr lang="en-US" sz="2000" dirty="0"/>
              <a:t>scripture”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alphaModFix amt="17000"/>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0" y="1219200"/>
            <a:ext cx="6858000" cy="1470025"/>
          </a:xfrm>
        </p:spPr>
        <p:txBody>
          <a:bodyPr/>
          <a:lstStyle/>
          <a:p>
            <a:pPr algn="l" eaLnBrk="1" hangingPunct="1"/>
            <a:r>
              <a:rPr lang="en-US" sz="3600" dirty="0"/>
              <a:t>Q. Who provides official </a:t>
            </a:r>
            <a:br>
              <a:rPr lang="en-US" sz="3600" dirty="0"/>
            </a:br>
            <a:r>
              <a:rPr lang="en-US" sz="3600" dirty="0"/>
              <a:t>	church doctrine?</a:t>
            </a:r>
          </a:p>
        </p:txBody>
      </p:sp>
      <p:sp>
        <p:nvSpPr>
          <p:cNvPr id="49156" name="Text Box 4"/>
          <p:cNvSpPr txBox="1">
            <a:spLocks noChangeArrowheads="1"/>
          </p:cNvSpPr>
          <p:nvPr/>
        </p:nvSpPr>
        <p:spPr bwMode="auto">
          <a:xfrm>
            <a:off x="990600" y="2667000"/>
            <a:ext cx="6846888" cy="701675"/>
          </a:xfrm>
          <a:prstGeom prst="rect">
            <a:avLst/>
          </a:prstGeom>
          <a:noFill/>
          <a:ln w="9525">
            <a:noFill/>
            <a:miter lim="800000"/>
            <a:headEnd/>
            <a:tailEnd/>
          </a:ln>
        </p:spPr>
        <p:txBody>
          <a:bodyPr wrap="none">
            <a:prstTxWarp prst="textNoShape">
              <a:avLst/>
            </a:prstTxWarp>
            <a:spAutoFit/>
          </a:bodyPr>
          <a:lstStyle/>
          <a:p>
            <a:r>
              <a:rPr lang="en-US" sz="4000" dirty="0">
                <a:solidFill>
                  <a:schemeClr val="tx2"/>
                </a:solidFill>
              </a:rPr>
              <a:t>A.  Prophet (First Presidency)</a:t>
            </a:r>
          </a:p>
        </p:txBody>
      </p:sp>
      <p:sp>
        <p:nvSpPr>
          <p:cNvPr id="5" name="TextBox 4"/>
          <p:cNvSpPr txBox="1"/>
          <p:nvPr/>
        </p:nvSpPr>
        <p:spPr>
          <a:xfrm>
            <a:off x="914400" y="3358378"/>
            <a:ext cx="7343326" cy="2677656"/>
          </a:xfrm>
          <a:prstGeom prst="rect">
            <a:avLst/>
          </a:prstGeom>
          <a:noFill/>
        </p:spPr>
        <p:txBody>
          <a:bodyPr wrap="none" rtlCol="0">
            <a:spAutoFit/>
          </a:bodyPr>
          <a:lstStyle/>
          <a:p>
            <a:r>
              <a:rPr lang="en-US" dirty="0"/>
              <a:t>President Clark stated, "When any man, except </a:t>
            </a:r>
          </a:p>
          <a:p>
            <a:r>
              <a:rPr lang="en-US" dirty="0"/>
              <a:t>the president of the church, undertakes to proclaim </a:t>
            </a:r>
          </a:p>
          <a:p>
            <a:r>
              <a:rPr lang="en-US" dirty="0"/>
              <a:t>one unsettled doctrine, as among two or more </a:t>
            </a:r>
          </a:p>
          <a:p>
            <a:r>
              <a:rPr lang="en-US" dirty="0"/>
              <a:t>doctrines, in dispute, as the settled doctrine of </a:t>
            </a:r>
          </a:p>
          <a:p>
            <a:r>
              <a:rPr lang="en-US" dirty="0"/>
              <a:t>the church, we may know that he is not 'moved upon</a:t>
            </a:r>
          </a:p>
          <a:p>
            <a:r>
              <a:rPr lang="en-US" dirty="0"/>
              <a:t> by the Holy Ghost,' unless he is acting under the </a:t>
            </a:r>
          </a:p>
          <a:p>
            <a:r>
              <a:rPr lang="en-US" dirty="0"/>
              <a:t>direction and by authority of the president." </a:t>
            </a:r>
          </a:p>
        </p:txBody>
      </p:sp>
      <p:sp>
        <p:nvSpPr>
          <p:cNvPr id="2" name="TextBox 1"/>
          <p:cNvSpPr txBox="1"/>
          <p:nvPr/>
        </p:nvSpPr>
        <p:spPr>
          <a:xfrm>
            <a:off x="90263" y="5906712"/>
            <a:ext cx="8991600" cy="830997"/>
          </a:xfrm>
          <a:prstGeom prst="rect">
            <a:avLst/>
          </a:prstGeom>
          <a:noFill/>
        </p:spPr>
        <p:txBody>
          <a:bodyPr wrap="square" rtlCol="0">
            <a:spAutoFit/>
          </a:bodyPr>
          <a:lstStyle/>
          <a:p>
            <a:r>
              <a:rPr lang="en-US" dirty="0"/>
              <a:t>Also see </a:t>
            </a:r>
            <a:r>
              <a:rPr lang="en-US" dirty="0">
                <a:hlinkClick r:id="rId4"/>
              </a:rPr>
              <a:t>http://www.mormonnewsroom.org/article/approaching-mormon-doctrine</a:t>
            </a:r>
            <a:r>
              <a:rPr lang="en-US"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026321" y="4615556"/>
            <a:ext cx="3080332" cy="2242444"/>
          </a:xfrm>
          <a:prstGeom prst="rect">
            <a:avLst/>
          </a:prstGeom>
          <a:solidFill>
            <a:schemeClr val="bg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7" name="Rectangle 6"/>
          <p:cNvSpPr/>
          <p:nvPr/>
        </p:nvSpPr>
        <p:spPr>
          <a:xfrm>
            <a:off x="3526716" y="2356086"/>
            <a:ext cx="2179784" cy="2242444"/>
          </a:xfrm>
          <a:prstGeom prst="rect">
            <a:avLst/>
          </a:prstGeom>
          <a:solidFill>
            <a:schemeClr val="bg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8490" y="244995"/>
            <a:ext cx="7756263" cy="1054250"/>
          </a:xfrm>
        </p:spPr>
        <p:txBody>
          <a:bodyPr/>
          <a:lstStyle/>
          <a:p>
            <a:r>
              <a:rPr lang="en-US" sz="4800" dirty="0"/>
              <a:t>Current State of Our Nation</a:t>
            </a:r>
          </a:p>
        </p:txBody>
      </p:sp>
      <p:sp>
        <p:nvSpPr>
          <p:cNvPr id="3" name="TextBox 2"/>
          <p:cNvSpPr txBox="1"/>
          <p:nvPr/>
        </p:nvSpPr>
        <p:spPr>
          <a:xfrm>
            <a:off x="1413661" y="1563737"/>
            <a:ext cx="7031092" cy="461665"/>
          </a:xfrm>
          <a:prstGeom prst="rect">
            <a:avLst/>
          </a:prstGeom>
          <a:solidFill>
            <a:schemeClr val="bg1"/>
          </a:solidFill>
        </p:spPr>
        <p:txBody>
          <a:bodyPr wrap="none" rtlCol="0">
            <a:spAutoFit/>
          </a:bodyPr>
          <a:lstStyle/>
          <a:p>
            <a:r>
              <a:rPr lang="en-US" dirty="0">
                <a:solidFill>
                  <a:schemeClr val="accent1"/>
                </a:solidFill>
              </a:rPr>
              <a:t>“Evolution is the best explanation for life on earth.”</a:t>
            </a:r>
          </a:p>
        </p:txBody>
      </p:sp>
      <p:sp>
        <p:nvSpPr>
          <p:cNvPr id="12" name="Content Placeholder 2"/>
          <p:cNvSpPr txBox="1">
            <a:spLocks/>
          </p:cNvSpPr>
          <p:nvPr/>
        </p:nvSpPr>
        <p:spPr>
          <a:xfrm>
            <a:off x="3148302" y="1893322"/>
            <a:ext cx="2923621" cy="519967"/>
          </a:xfrm>
          <a:prstGeom prst="rect">
            <a:avLst/>
          </a:prstGeom>
        </p:spPr>
        <p:txBody>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r>
              <a:rPr lang="en-US" sz="2000" dirty="0"/>
              <a:t>Pew Forum 2008</a:t>
            </a:r>
          </a:p>
          <a:p>
            <a:pPr marL="0" indent="0" algn="ctr">
              <a:buFont typeface="Wingdings" pitchFamily="2" charset="2"/>
              <a:buNone/>
            </a:pPr>
            <a:endParaRPr lang="en-US" sz="1800" dirty="0"/>
          </a:p>
        </p:txBody>
      </p:sp>
      <p:graphicFrame>
        <p:nvGraphicFramePr>
          <p:cNvPr id="13" name="Chart 12"/>
          <p:cNvGraphicFramePr>
            <a:graphicFrameLocks/>
          </p:cNvGraphicFramePr>
          <p:nvPr/>
        </p:nvGraphicFramePr>
        <p:xfrm>
          <a:off x="3526716" y="2360369"/>
          <a:ext cx="2179784" cy="22424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p:cNvGraphicFramePr>
            <a:graphicFrameLocks/>
          </p:cNvGraphicFramePr>
          <p:nvPr/>
        </p:nvGraphicFramePr>
        <p:xfrm>
          <a:off x="3117068" y="4602813"/>
          <a:ext cx="2989585" cy="2255187"/>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4659629" y="4791494"/>
            <a:ext cx="587182" cy="17477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3905416" y="2356086"/>
            <a:ext cx="1341395" cy="307777"/>
          </a:xfrm>
          <a:prstGeom prst="rect">
            <a:avLst/>
          </a:prstGeom>
          <a:noFill/>
        </p:spPr>
        <p:txBody>
          <a:bodyPr wrap="none" rtlCol="0">
            <a:spAutoFit/>
          </a:bodyPr>
          <a:lstStyle/>
          <a:p>
            <a:r>
              <a:rPr lang="en-US" sz="1400" dirty="0"/>
              <a:t>US Population</a:t>
            </a:r>
          </a:p>
        </p:txBody>
      </p:sp>
      <p:sp>
        <p:nvSpPr>
          <p:cNvPr id="19" name="Rectangle 18"/>
          <p:cNvSpPr/>
          <p:nvPr/>
        </p:nvSpPr>
        <p:spPr>
          <a:xfrm>
            <a:off x="3744086" y="2674812"/>
            <a:ext cx="1149500" cy="828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287865" y="4791494"/>
            <a:ext cx="587182" cy="17477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963055" y="4791494"/>
            <a:ext cx="587182" cy="17477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312499" y="4791494"/>
            <a:ext cx="587182" cy="17477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8191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6" grpId="0" animBg="1"/>
      <p:bldP spid="19" grpId="0" animBg="1"/>
      <p:bldP spid="20" grpId="0" animBg="1"/>
      <p:bldP spid="21" grpId="0" animBg="1"/>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3124200" y="457200"/>
            <a:ext cx="5334000" cy="649287"/>
          </a:xfrm>
        </p:spPr>
        <p:txBody>
          <a:bodyPr/>
          <a:lstStyle/>
          <a:p>
            <a:pPr algn="l" eaLnBrk="1" hangingPunct="1"/>
            <a:r>
              <a:rPr lang="en-US" sz="3200" dirty="0"/>
              <a:t>History of the Church and Evolution</a:t>
            </a:r>
          </a:p>
        </p:txBody>
      </p:sp>
      <p:sp>
        <p:nvSpPr>
          <p:cNvPr id="31748" name="Line 4"/>
          <p:cNvSpPr>
            <a:spLocks noChangeShapeType="1"/>
          </p:cNvSpPr>
          <p:nvPr/>
        </p:nvSpPr>
        <p:spPr bwMode="auto">
          <a:xfrm>
            <a:off x="381000" y="59436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31749" name="Text Box 5"/>
          <p:cNvSpPr txBox="1">
            <a:spLocks noChangeArrowheads="1"/>
          </p:cNvSpPr>
          <p:nvPr/>
        </p:nvSpPr>
        <p:spPr bwMode="auto">
          <a:xfrm>
            <a:off x="288925" y="59578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31750" name="Text Box 6"/>
          <p:cNvSpPr txBox="1">
            <a:spLocks noChangeArrowheads="1"/>
          </p:cNvSpPr>
          <p:nvPr/>
        </p:nvSpPr>
        <p:spPr bwMode="auto">
          <a:xfrm>
            <a:off x="2216150" y="59578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31751" name="Text Box 7"/>
          <p:cNvSpPr txBox="1">
            <a:spLocks noChangeArrowheads="1"/>
          </p:cNvSpPr>
          <p:nvPr/>
        </p:nvSpPr>
        <p:spPr bwMode="auto">
          <a:xfrm>
            <a:off x="4144963" y="59578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31752" name="Text Box 8"/>
          <p:cNvSpPr txBox="1">
            <a:spLocks noChangeArrowheads="1"/>
          </p:cNvSpPr>
          <p:nvPr/>
        </p:nvSpPr>
        <p:spPr bwMode="auto">
          <a:xfrm>
            <a:off x="6072188" y="59578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31753" name="Text Box 9"/>
          <p:cNvSpPr txBox="1">
            <a:spLocks noChangeArrowheads="1"/>
          </p:cNvSpPr>
          <p:nvPr/>
        </p:nvSpPr>
        <p:spPr bwMode="auto">
          <a:xfrm>
            <a:off x="8001000" y="59578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31754" name="Line 10"/>
          <p:cNvSpPr>
            <a:spLocks noChangeShapeType="1"/>
          </p:cNvSpPr>
          <p:nvPr/>
        </p:nvSpPr>
        <p:spPr bwMode="auto">
          <a:xfrm flipH="1">
            <a:off x="5334000" y="2667000"/>
            <a:ext cx="1295400" cy="32004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31755" name="Text Box 11"/>
          <p:cNvSpPr txBox="1">
            <a:spLocks noChangeArrowheads="1"/>
          </p:cNvSpPr>
          <p:nvPr/>
        </p:nvSpPr>
        <p:spPr bwMode="auto">
          <a:xfrm>
            <a:off x="1108075" y="2286000"/>
            <a:ext cx="7353295" cy="461665"/>
          </a:xfrm>
          <a:prstGeom prst="rect">
            <a:avLst/>
          </a:prstGeom>
          <a:noFill/>
          <a:ln w="28575">
            <a:noFill/>
            <a:miter lim="800000"/>
            <a:headEnd/>
            <a:tailEnd/>
          </a:ln>
        </p:spPr>
        <p:txBody>
          <a:bodyPr wrap="none">
            <a:prstTxWarp prst="textNoShape">
              <a:avLst/>
            </a:prstTxWarp>
            <a:spAutoFit/>
          </a:bodyPr>
          <a:lstStyle/>
          <a:p>
            <a:r>
              <a:rPr lang="en-US" dirty="0"/>
              <a:t>58 – Bruce R. </a:t>
            </a:r>
            <a:r>
              <a:rPr lang="en-US" dirty="0" err="1"/>
              <a:t>McConkie</a:t>
            </a:r>
            <a:r>
              <a:rPr lang="en-US" dirty="0"/>
              <a:t> publishes </a:t>
            </a:r>
            <a:r>
              <a:rPr lang="en-US" i="1" dirty="0"/>
              <a:t>Mormon Doctrine</a:t>
            </a:r>
            <a:endParaRPr lang="en-US" dirty="0"/>
          </a:p>
        </p:txBody>
      </p:sp>
      <p:sp>
        <p:nvSpPr>
          <p:cNvPr id="31756" name="Text Box 12"/>
          <p:cNvSpPr txBox="1">
            <a:spLocks noChangeArrowheads="1"/>
          </p:cNvSpPr>
          <p:nvPr/>
        </p:nvSpPr>
        <p:spPr bwMode="auto">
          <a:xfrm>
            <a:off x="5715000" y="2971800"/>
            <a:ext cx="2323297" cy="707886"/>
          </a:xfrm>
          <a:prstGeom prst="rect">
            <a:avLst/>
          </a:prstGeom>
          <a:solidFill>
            <a:schemeClr val="bg1"/>
          </a:solidFill>
          <a:ln w="9525">
            <a:noFill/>
            <a:miter lim="800000"/>
            <a:headEnd/>
            <a:tailEnd/>
          </a:ln>
        </p:spPr>
        <p:txBody>
          <a:bodyPr wrap="none">
            <a:prstTxWarp prst="textNoShape">
              <a:avLst/>
            </a:prstTxWarp>
            <a:spAutoFit/>
          </a:bodyPr>
          <a:lstStyle/>
          <a:p>
            <a:r>
              <a:rPr lang="en-US" sz="2000" dirty="0"/>
              <a:t>David O. McKay</a:t>
            </a:r>
          </a:p>
          <a:p>
            <a:r>
              <a:rPr lang="en-US" sz="2000" dirty="0"/>
              <a:t>prophet at the time</a:t>
            </a:r>
          </a:p>
        </p:txBody>
      </p:sp>
      <p:sp>
        <p:nvSpPr>
          <p:cNvPr id="31757" name="Text Box 13"/>
          <p:cNvSpPr txBox="1">
            <a:spLocks noChangeArrowheads="1"/>
          </p:cNvSpPr>
          <p:nvPr/>
        </p:nvSpPr>
        <p:spPr bwMode="auto">
          <a:xfrm>
            <a:off x="6918325" y="38465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sp>
        <p:nvSpPr>
          <p:cNvPr id="31758" name="Rectangle 14"/>
          <p:cNvSpPr>
            <a:spLocks noChangeArrowheads="1"/>
          </p:cNvSpPr>
          <p:nvPr/>
        </p:nvSpPr>
        <p:spPr bwMode="auto">
          <a:xfrm>
            <a:off x="3733800" y="5105400"/>
            <a:ext cx="1905000" cy="581025"/>
          </a:xfrm>
          <a:prstGeom prst="rect">
            <a:avLst/>
          </a:prstGeom>
          <a:noFill/>
          <a:ln w="9525">
            <a:noFill/>
            <a:miter lim="800000"/>
            <a:headEnd/>
            <a:tailEnd/>
          </a:ln>
        </p:spPr>
        <p:txBody>
          <a:bodyPr>
            <a:prstTxWarp prst="textNoShape">
              <a:avLst/>
            </a:prstTxWarp>
            <a:spAutoFit/>
          </a:bodyPr>
          <a:lstStyle/>
          <a:p>
            <a:r>
              <a:rPr lang="en-US" sz="1600"/>
              <a:t>Bruce R. McConkie</a:t>
            </a:r>
          </a:p>
        </p:txBody>
      </p:sp>
      <p:graphicFrame>
        <p:nvGraphicFramePr>
          <p:cNvPr id="31746" name="Object 2"/>
          <p:cNvGraphicFramePr>
            <a:graphicFrameLocks noGrp="1" noChangeAspect="1"/>
          </p:cNvGraphicFramePr>
          <p:nvPr>
            <p:ph sz="half" idx="2"/>
          </p:nvPr>
        </p:nvGraphicFramePr>
        <p:xfrm>
          <a:off x="3810000" y="3581400"/>
          <a:ext cx="1206500" cy="1524000"/>
        </p:xfrm>
        <a:graphic>
          <a:graphicData uri="http://schemas.openxmlformats.org/presentationml/2006/ole">
            <mc:AlternateContent xmlns:mc="http://schemas.openxmlformats.org/markup-compatibility/2006">
              <mc:Choice xmlns:v="urn:schemas-microsoft-com:vml" Requires="v">
                <p:oleObj spid="_x0000_s211002" name="Drawing" r:id="rId4" imgW="1635162" imgH="2076226" progId="">
                  <p:embed/>
                </p:oleObj>
              </mc:Choice>
              <mc:Fallback>
                <p:oleObj name="Drawing" r:id="rId4" imgW="1635162" imgH="2076226"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3581400"/>
                        <a:ext cx="1206500"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533400"/>
            <a:ext cx="8229600" cy="4525963"/>
          </a:xfrm>
        </p:spPr>
        <p:txBody>
          <a:bodyPr/>
          <a:lstStyle/>
          <a:p>
            <a:r>
              <a:rPr lang="en-US" sz="1800" dirty="0"/>
              <a:t>Predictably, the publication of </a:t>
            </a:r>
            <a:r>
              <a:rPr lang="en-US" sz="1800" i="1" dirty="0"/>
              <a:t>Mormon Doctrine</a:t>
            </a:r>
            <a:r>
              <a:rPr lang="en-US" sz="1800" dirty="0"/>
              <a:t> reignited the debate surrounding the church's position on evolutionary theory. The "number of inquiries we receive concerning our attitudes on the teaching . . . that death came into the world with the fall of Adam . . . has intensified," wrote Armin J. Hill, dean of BYU's College of Physical and Engineering Sciences, to President McKay in early 1959. While "we accept the Fall as initiating physical death among human beings," Hill explained, </a:t>
            </a:r>
            <a:r>
              <a:rPr lang="en-US" sz="1800" dirty="0" err="1"/>
              <a:t>McConkie's</a:t>
            </a:r>
            <a:r>
              <a:rPr lang="en-US" sz="1800" dirty="0"/>
              <a:t> assertion that there was no death for "all living things" prior to the Fall "cannot be referring to the world we now live in because there is altogether too much evidence that plants and animals lived and died prior to the time we usually ascribe to Adam's mortal life."</a:t>
            </a:r>
          </a:p>
          <a:p>
            <a:r>
              <a:rPr lang="en-US" sz="1800" dirty="0"/>
              <a:t>Nearly two months later, the First Presidency directed secretary Joseph Anderson to answer, "Until either the Lord speaks directly upon the matter, or until the scientists are able to say that they have the ultimate truth concerning these matters, it would only be confusing for the First Presidency to make any statement regarding such things." Two weeks after receiving Hill's letter, President McKay was asked specifically if </a:t>
            </a:r>
            <a:r>
              <a:rPr lang="en-US" sz="1800" i="1" dirty="0"/>
              <a:t>Mormon Doctrine</a:t>
            </a:r>
            <a:r>
              <a:rPr lang="en-US" sz="1800" dirty="0"/>
              <a:t> represented the church's position on evolution and responded that, like </a:t>
            </a:r>
            <a:r>
              <a:rPr lang="en-US" sz="1800" i="1" dirty="0"/>
              <a:t>Man: His Origin and Destiny</a:t>
            </a:r>
            <a:r>
              <a:rPr lang="en-US" sz="1800" dirty="0"/>
              <a:t>, </a:t>
            </a:r>
            <a:r>
              <a:rPr lang="en-US" sz="1800" i="1" dirty="0"/>
              <a:t>Mormon Doctrine</a:t>
            </a:r>
            <a:r>
              <a:rPr lang="en-US" sz="1800" dirty="0"/>
              <a:t> was not an "official publication of the church," adding, "The church has issued no official statement on the subject of the theory of evolution" (McKay to Christensen).</a:t>
            </a:r>
            <a:r>
              <a:rPr lang="en-US" sz="1800" baseline="30000" dirty="0">
                <a:hlinkClick r:id="rId2"/>
              </a:rPr>
              <a:t>56</a:t>
            </a:r>
            <a:r>
              <a:rPr lang="en-US" sz="1800" dirty="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990600" y="2132013"/>
            <a:ext cx="7643813" cy="3887787"/>
          </a:xfrm>
        </p:spPr>
        <p:txBody>
          <a:bodyPr/>
          <a:lstStyle/>
          <a:p>
            <a:r>
              <a:rPr lang="en-US" sz="2400" dirty="0"/>
              <a:t>Twenty years after B. H. Roberts, </a:t>
            </a:r>
            <a:r>
              <a:rPr lang="en-US" sz="2400" dirty="0" err="1"/>
              <a:t>Widtsoe</a:t>
            </a:r>
            <a:r>
              <a:rPr lang="en-US" sz="2400" dirty="0"/>
              <a:t> acknowledged the existence of "human-like [</a:t>
            </a:r>
            <a:r>
              <a:rPr lang="en-US" sz="2400" dirty="0" err="1"/>
              <a:t>p</a:t>
            </a:r>
            <a:r>
              <a:rPr lang="en-US" sz="2400" dirty="0"/>
              <a:t>. 152] beings before the coming of Adam," adding, "The mystery of the creation of Adam has not yet been revealed." To one reader, </a:t>
            </a:r>
            <a:r>
              <a:rPr lang="en-US" sz="2400" dirty="0" err="1"/>
              <a:t>Widtsoe</a:t>
            </a:r>
            <a:r>
              <a:rPr lang="en-US" sz="2400" dirty="0"/>
              <a:t> privately explained in 1948, "If [the Lord] chose to place man-like beings upon the earth before the days of Adam, I really have no right to find fault with that. . . . There is so much connected with these matters that we do not understand that I am willing to take what little we know of a factual nature without offering any interpretations that may mislead others."</a:t>
            </a:r>
            <a:r>
              <a:rPr lang="en-US" sz="2400" baseline="30000" dirty="0">
                <a:hlinkClick r:id="rId2"/>
              </a:rPr>
              <a:t>43</a:t>
            </a:r>
            <a:endParaRPr lang="en-US" sz="2400" dirty="0"/>
          </a:p>
          <a:p>
            <a:endParaRPr lang="en-US"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alphaModFix amt="19000"/>
          </a:blip>
          <a:srcRect/>
          <a:stretch>
            <a:fillRect/>
          </a:stretch>
        </a:blipFill>
        <a:effectLst/>
      </p:bgPr>
    </p:bg>
    <p:spTree>
      <p:nvGrpSpPr>
        <p:cNvPr id="1" name=""/>
        <p:cNvGrpSpPr/>
        <p:nvPr/>
      </p:nvGrpSpPr>
      <p:grpSpPr>
        <a:xfrm>
          <a:off x="0" y="0"/>
          <a:ext cx="0" cy="0"/>
          <a:chOff x="0" y="0"/>
          <a:chExt cx="0" cy="0"/>
        </a:xfrm>
      </p:grpSpPr>
      <p:sp>
        <p:nvSpPr>
          <p:cNvPr id="32778" name="Line 9"/>
          <p:cNvSpPr>
            <a:spLocks noChangeShapeType="1"/>
          </p:cNvSpPr>
          <p:nvPr/>
        </p:nvSpPr>
        <p:spPr bwMode="auto">
          <a:xfrm>
            <a:off x="3352800" y="2514600"/>
            <a:ext cx="2895600" cy="30480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pic>
        <p:nvPicPr>
          <p:cNvPr id="4" name="Picture 3" descr="Screen Shot 2016-10-19 at 11.28.0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2362200"/>
            <a:ext cx="8369024" cy="1932457"/>
          </a:xfrm>
          <a:prstGeom prst="rect">
            <a:avLst/>
          </a:prstGeom>
        </p:spPr>
      </p:pic>
      <p:sp>
        <p:nvSpPr>
          <p:cNvPr id="32771" name="Rectangle 2"/>
          <p:cNvSpPr>
            <a:spLocks noGrp="1" noChangeArrowheads="1"/>
          </p:cNvSpPr>
          <p:nvPr>
            <p:ph type="title"/>
          </p:nvPr>
        </p:nvSpPr>
        <p:spPr>
          <a:xfrm>
            <a:off x="3048000" y="304800"/>
            <a:ext cx="5638800" cy="649287"/>
          </a:xfrm>
        </p:spPr>
        <p:txBody>
          <a:bodyPr/>
          <a:lstStyle/>
          <a:p>
            <a:pPr algn="l" eaLnBrk="1" hangingPunct="1"/>
            <a:r>
              <a:rPr lang="en-US" sz="3200" dirty="0"/>
              <a:t>History of the Church and Evolution</a:t>
            </a:r>
          </a:p>
        </p:txBody>
      </p:sp>
      <p:sp>
        <p:nvSpPr>
          <p:cNvPr id="32772" name="Line 3"/>
          <p:cNvSpPr>
            <a:spLocks noChangeShapeType="1"/>
          </p:cNvSpPr>
          <p:nvPr/>
        </p:nvSpPr>
        <p:spPr bwMode="auto">
          <a:xfrm>
            <a:off x="457200" y="56388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32773" name="Text Box 4"/>
          <p:cNvSpPr txBox="1">
            <a:spLocks noChangeArrowheads="1"/>
          </p:cNvSpPr>
          <p:nvPr/>
        </p:nvSpPr>
        <p:spPr bwMode="auto">
          <a:xfrm>
            <a:off x="365125" y="56530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32774" name="Text Box 5"/>
          <p:cNvSpPr txBox="1">
            <a:spLocks noChangeArrowheads="1"/>
          </p:cNvSpPr>
          <p:nvPr/>
        </p:nvSpPr>
        <p:spPr bwMode="auto">
          <a:xfrm>
            <a:off x="2292350" y="56530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32775" name="Text Box 6"/>
          <p:cNvSpPr txBox="1">
            <a:spLocks noChangeArrowheads="1"/>
          </p:cNvSpPr>
          <p:nvPr/>
        </p:nvSpPr>
        <p:spPr bwMode="auto">
          <a:xfrm>
            <a:off x="4221163" y="56530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32776" name="Text Box 7"/>
          <p:cNvSpPr txBox="1">
            <a:spLocks noChangeArrowheads="1"/>
          </p:cNvSpPr>
          <p:nvPr/>
        </p:nvSpPr>
        <p:spPr bwMode="auto">
          <a:xfrm>
            <a:off x="6148388" y="56530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32777" name="Text Box 8"/>
          <p:cNvSpPr txBox="1">
            <a:spLocks noChangeArrowheads="1"/>
          </p:cNvSpPr>
          <p:nvPr/>
        </p:nvSpPr>
        <p:spPr bwMode="auto">
          <a:xfrm>
            <a:off x="8077200" y="56530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32779" name="Text Box 10"/>
          <p:cNvSpPr txBox="1">
            <a:spLocks noChangeArrowheads="1"/>
          </p:cNvSpPr>
          <p:nvPr/>
        </p:nvSpPr>
        <p:spPr bwMode="auto">
          <a:xfrm>
            <a:off x="838200" y="1981200"/>
            <a:ext cx="2723823" cy="400110"/>
          </a:xfrm>
          <a:prstGeom prst="rect">
            <a:avLst/>
          </a:prstGeom>
          <a:noFill/>
          <a:ln w="28575">
            <a:solidFill>
              <a:schemeClr val="tx1"/>
            </a:solidFill>
            <a:miter lim="800000"/>
            <a:headEnd/>
            <a:tailEnd/>
          </a:ln>
        </p:spPr>
        <p:txBody>
          <a:bodyPr wrap="none">
            <a:prstTxWarp prst="textNoShape">
              <a:avLst/>
            </a:prstTxWarp>
            <a:spAutoFit/>
          </a:bodyPr>
          <a:lstStyle/>
          <a:p>
            <a:r>
              <a:rPr lang="en-US" sz="2000" dirty="0"/>
              <a:t>70’s – Bible Dictionary</a:t>
            </a:r>
          </a:p>
        </p:txBody>
      </p:sp>
      <p:sp>
        <p:nvSpPr>
          <p:cNvPr id="32780" name="Text Box 12"/>
          <p:cNvSpPr txBox="1">
            <a:spLocks noChangeArrowheads="1"/>
          </p:cNvSpPr>
          <p:nvPr/>
        </p:nvSpPr>
        <p:spPr bwMode="auto">
          <a:xfrm>
            <a:off x="6994525" y="35417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sp>
        <p:nvSpPr>
          <p:cNvPr id="3" name="TextBox 2"/>
          <p:cNvSpPr txBox="1"/>
          <p:nvPr/>
        </p:nvSpPr>
        <p:spPr>
          <a:xfrm>
            <a:off x="457200" y="4294657"/>
            <a:ext cx="8153400" cy="2308324"/>
          </a:xfrm>
          <a:prstGeom prst="rect">
            <a:avLst/>
          </a:prstGeom>
          <a:solidFill>
            <a:srgbClr val="FFFFFF"/>
          </a:solidFill>
        </p:spPr>
        <p:txBody>
          <a:bodyPr wrap="square" rtlCol="0">
            <a:spAutoFit/>
          </a:bodyPr>
          <a:lstStyle/>
          <a:p>
            <a:r>
              <a:rPr lang="en-US" sz="1600" dirty="0"/>
              <a:t>“Since 1979, [the] Bible Dictionary has been published as an appendix to most copies of the King James Version (KJV) of the Bible printed by the LDS Church…[It] was created in the 1970s by the Scriptures Publications Committee of the LDS Church. This committee was chaired by Thomas S. Monson, then a member of the Quorum of the Twelve Apostles. The committee delegated the responsibility of creating an LDS bible dictionary to Robert J. Matthews, a Brigham Young University Professor of Ancient Scripture. Matthews gained permission from Cambridge University Press to use their bible dictionary as the template for the LDS version…the majority of the content of the Bible Dictionary is identical to the Cambridge publication. </a:t>
            </a:r>
          </a:p>
        </p:txBody>
      </p:sp>
      <p:sp>
        <p:nvSpPr>
          <p:cNvPr id="5" name="TextBox 4"/>
          <p:cNvSpPr txBox="1"/>
          <p:nvPr/>
        </p:nvSpPr>
        <p:spPr>
          <a:xfrm>
            <a:off x="3962400" y="1981200"/>
            <a:ext cx="4592122" cy="369332"/>
          </a:xfrm>
          <a:prstGeom prst="rect">
            <a:avLst/>
          </a:prstGeom>
          <a:noFill/>
        </p:spPr>
        <p:txBody>
          <a:bodyPr wrap="none" rtlCol="0">
            <a:spAutoFit/>
          </a:bodyPr>
          <a:lstStyle/>
          <a:p>
            <a:r>
              <a:rPr lang="en-US" sz="1800" dirty="0"/>
              <a:t>https://</a:t>
            </a:r>
            <a:r>
              <a:rPr lang="en-US" sz="1800" dirty="0" err="1"/>
              <a:t>www.lds.org</a:t>
            </a:r>
            <a:r>
              <a:rPr lang="en-US" sz="1800" dirty="0"/>
              <a:t>/scriptures/</a:t>
            </a:r>
            <a:r>
              <a:rPr lang="en-US" sz="1800" dirty="0" err="1"/>
              <a:t>bd?lang</a:t>
            </a:r>
            <a:r>
              <a:rPr lang="en-US" sz="1800" dirty="0"/>
              <a:t>=</a:t>
            </a:r>
            <a:r>
              <a:rPr lang="en-US" sz="1800" dirty="0" err="1"/>
              <a:t>eng</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3048000" y="304800"/>
            <a:ext cx="5638800" cy="649287"/>
          </a:xfrm>
        </p:spPr>
        <p:txBody>
          <a:bodyPr/>
          <a:lstStyle/>
          <a:p>
            <a:pPr algn="l" eaLnBrk="1" hangingPunct="1"/>
            <a:r>
              <a:rPr lang="en-US" sz="3200" dirty="0"/>
              <a:t>History of the Church and Evolution</a:t>
            </a:r>
          </a:p>
        </p:txBody>
      </p:sp>
      <p:sp>
        <p:nvSpPr>
          <p:cNvPr id="32772" name="Line 3"/>
          <p:cNvSpPr>
            <a:spLocks noChangeShapeType="1"/>
          </p:cNvSpPr>
          <p:nvPr/>
        </p:nvSpPr>
        <p:spPr bwMode="auto">
          <a:xfrm>
            <a:off x="457200" y="56388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32773" name="Text Box 4"/>
          <p:cNvSpPr txBox="1">
            <a:spLocks noChangeArrowheads="1"/>
          </p:cNvSpPr>
          <p:nvPr/>
        </p:nvSpPr>
        <p:spPr bwMode="auto">
          <a:xfrm>
            <a:off x="365125" y="56530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32774" name="Text Box 5"/>
          <p:cNvSpPr txBox="1">
            <a:spLocks noChangeArrowheads="1"/>
          </p:cNvSpPr>
          <p:nvPr/>
        </p:nvSpPr>
        <p:spPr bwMode="auto">
          <a:xfrm>
            <a:off x="2292350" y="56530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32775" name="Text Box 6"/>
          <p:cNvSpPr txBox="1">
            <a:spLocks noChangeArrowheads="1"/>
          </p:cNvSpPr>
          <p:nvPr/>
        </p:nvSpPr>
        <p:spPr bwMode="auto">
          <a:xfrm>
            <a:off x="4221163" y="56530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32776" name="Text Box 7"/>
          <p:cNvSpPr txBox="1">
            <a:spLocks noChangeArrowheads="1"/>
          </p:cNvSpPr>
          <p:nvPr/>
        </p:nvSpPr>
        <p:spPr bwMode="auto">
          <a:xfrm>
            <a:off x="6148388" y="56530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32777" name="Text Box 8"/>
          <p:cNvSpPr txBox="1">
            <a:spLocks noChangeArrowheads="1"/>
          </p:cNvSpPr>
          <p:nvPr/>
        </p:nvSpPr>
        <p:spPr bwMode="auto">
          <a:xfrm>
            <a:off x="8077200" y="56530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32778" name="Line 9"/>
          <p:cNvSpPr>
            <a:spLocks noChangeShapeType="1"/>
          </p:cNvSpPr>
          <p:nvPr/>
        </p:nvSpPr>
        <p:spPr bwMode="auto">
          <a:xfrm flipH="1">
            <a:off x="6629400" y="2362200"/>
            <a:ext cx="1676400" cy="32004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32779" name="Text Box 10"/>
          <p:cNvSpPr txBox="1">
            <a:spLocks noChangeArrowheads="1"/>
          </p:cNvSpPr>
          <p:nvPr/>
        </p:nvSpPr>
        <p:spPr bwMode="auto">
          <a:xfrm>
            <a:off x="838200" y="1981200"/>
            <a:ext cx="7945079" cy="400110"/>
          </a:xfrm>
          <a:prstGeom prst="rect">
            <a:avLst/>
          </a:prstGeom>
          <a:noFill/>
          <a:ln w="28575">
            <a:solidFill>
              <a:schemeClr val="tx1"/>
            </a:solidFill>
            <a:miter lim="800000"/>
            <a:headEnd/>
            <a:tailEnd/>
          </a:ln>
        </p:spPr>
        <p:txBody>
          <a:bodyPr wrap="none">
            <a:prstTxWarp prst="textNoShape">
              <a:avLst/>
            </a:prstTxWarp>
            <a:spAutoFit/>
          </a:bodyPr>
          <a:lstStyle/>
          <a:p>
            <a:r>
              <a:rPr lang="en-US" sz="2000" dirty="0"/>
              <a:t>75 – President Kimball addresses the General Women’s Conference</a:t>
            </a:r>
          </a:p>
        </p:txBody>
      </p:sp>
      <p:sp>
        <p:nvSpPr>
          <p:cNvPr id="32780" name="Text Box 12"/>
          <p:cNvSpPr txBox="1">
            <a:spLocks noChangeArrowheads="1"/>
          </p:cNvSpPr>
          <p:nvPr/>
        </p:nvSpPr>
        <p:spPr bwMode="auto">
          <a:xfrm>
            <a:off x="6994525" y="35417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sp>
        <p:nvSpPr>
          <p:cNvPr id="32781" name="Rectangle 13"/>
          <p:cNvSpPr>
            <a:spLocks noChangeArrowheads="1"/>
          </p:cNvSpPr>
          <p:nvPr/>
        </p:nvSpPr>
        <p:spPr bwMode="auto">
          <a:xfrm>
            <a:off x="4267200" y="4953000"/>
            <a:ext cx="2057400" cy="581025"/>
          </a:xfrm>
          <a:prstGeom prst="rect">
            <a:avLst/>
          </a:prstGeom>
          <a:noFill/>
          <a:ln w="9525">
            <a:noFill/>
            <a:miter lim="800000"/>
            <a:headEnd/>
            <a:tailEnd/>
          </a:ln>
        </p:spPr>
        <p:txBody>
          <a:bodyPr>
            <a:prstTxWarp prst="textNoShape">
              <a:avLst/>
            </a:prstTxWarp>
            <a:spAutoFit/>
          </a:bodyPr>
          <a:lstStyle/>
          <a:p>
            <a:r>
              <a:rPr lang="en-US" sz="1600"/>
              <a:t>President </a:t>
            </a:r>
          </a:p>
          <a:p>
            <a:r>
              <a:rPr lang="en-US" sz="1600"/>
              <a:t>Spencer W. Kimball</a:t>
            </a:r>
          </a:p>
        </p:txBody>
      </p:sp>
      <p:graphicFrame>
        <p:nvGraphicFramePr>
          <p:cNvPr id="32770" name="Object 2"/>
          <p:cNvGraphicFramePr>
            <a:graphicFrameLocks noGrp="1" noChangeAspect="1"/>
          </p:cNvGraphicFramePr>
          <p:nvPr>
            <p:ph idx="1"/>
          </p:nvPr>
        </p:nvGraphicFramePr>
        <p:xfrm>
          <a:off x="4191000" y="2590800"/>
          <a:ext cx="1738313" cy="2362200"/>
        </p:xfrm>
        <a:graphic>
          <a:graphicData uri="http://schemas.openxmlformats.org/presentationml/2006/ole">
            <mc:AlternateContent xmlns:mc="http://schemas.openxmlformats.org/markup-compatibility/2006">
              <mc:Choice xmlns:v="urn:schemas-microsoft-com:vml" Requires="v">
                <p:oleObj spid="_x0000_s212009" name="Drawing" r:id="rId5" imgW="4378362" imgH="5948979" progId="">
                  <p:embed/>
                </p:oleObj>
              </mc:Choice>
              <mc:Fallback>
                <p:oleObj name="Drawing" r:id="rId5" imgW="4378362" imgH="594897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2590800"/>
                        <a:ext cx="1738313" cy="2362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2782" name="Text Box 18"/>
          <p:cNvSpPr txBox="1">
            <a:spLocks noChangeArrowheads="1"/>
          </p:cNvSpPr>
          <p:nvPr/>
        </p:nvSpPr>
        <p:spPr bwMode="auto">
          <a:xfrm>
            <a:off x="838200" y="2895600"/>
            <a:ext cx="2667000" cy="2308324"/>
          </a:xfrm>
          <a:prstGeom prst="rect">
            <a:avLst/>
          </a:prstGeom>
          <a:solidFill>
            <a:srgbClr val="C0C0C0"/>
          </a:solidFill>
          <a:ln w="9525">
            <a:noFill/>
            <a:miter lim="800000"/>
            <a:headEnd/>
            <a:tailEnd/>
          </a:ln>
        </p:spPr>
        <p:txBody>
          <a:bodyPr>
            <a:prstTxWarp prst="textNoShape">
              <a:avLst/>
            </a:prstTxWarp>
            <a:spAutoFit/>
          </a:bodyPr>
          <a:lstStyle/>
          <a:p>
            <a:pPr marL="342900" indent="-342900"/>
            <a:r>
              <a:rPr lang="en-US" sz="2000" i="1" dirty="0"/>
              <a:t>“We don’t know” how Adam and Eve got their bodies, but “the story of the rib, of course, is figurative.”</a:t>
            </a:r>
          </a:p>
          <a:p>
            <a:pPr marL="342900" indent="-342900" algn="r"/>
            <a:endParaRPr lang="en-US" sz="1200" dirty="0"/>
          </a:p>
          <a:p>
            <a:pPr marL="342900" indent="-342900" algn="r"/>
            <a:r>
              <a:rPr lang="en-US" sz="1200" dirty="0"/>
              <a:t>Ensign 3.1976:70-72</a:t>
            </a:r>
          </a:p>
        </p:txBody>
      </p:sp>
    </p:spTree>
    <p:extLst>
      <p:ext uri="{BB962C8B-B14F-4D97-AF65-F5344CB8AC3E}">
        <p14:creationId xmlns:p14="http://schemas.microsoft.com/office/powerpoint/2010/main" val="3452548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4">
            <a:alphaModFix amt="19000"/>
          </a:blip>
          <a:srcRect/>
          <a:stretch>
            <a:fillRect/>
          </a:stretch>
        </a:blipFill>
        <a:effectLst/>
      </p:bgPr>
    </p:bg>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3048000" y="228600"/>
            <a:ext cx="5867400" cy="649287"/>
          </a:xfrm>
        </p:spPr>
        <p:txBody>
          <a:bodyPr/>
          <a:lstStyle/>
          <a:p>
            <a:pPr algn="l" eaLnBrk="1" hangingPunct="1"/>
            <a:r>
              <a:rPr lang="en-US" sz="3200" dirty="0"/>
              <a:t>History of the Church and Evolution</a:t>
            </a:r>
          </a:p>
        </p:txBody>
      </p:sp>
      <p:sp>
        <p:nvSpPr>
          <p:cNvPr id="33796" name="Line 3"/>
          <p:cNvSpPr>
            <a:spLocks noChangeShapeType="1"/>
          </p:cNvSpPr>
          <p:nvPr/>
        </p:nvSpPr>
        <p:spPr bwMode="auto">
          <a:xfrm>
            <a:off x="381000" y="5791200"/>
            <a:ext cx="8229600" cy="0"/>
          </a:xfrm>
          <a:prstGeom prst="line">
            <a:avLst/>
          </a:prstGeom>
          <a:noFill/>
          <a:ln w="38100">
            <a:solidFill>
              <a:schemeClr val="tx1"/>
            </a:solidFill>
            <a:round/>
            <a:headEnd/>
            <a:tailEnd/>
          </a:ln>
        </p:spPr>
        <p:txBody>
          <a:bodyPr>
            <a:prstTxWarp prst="textNoShape">
              <a:avLst/>
            </a:prstTxWarp>
          </a:bodyPr>
          <a:lstStyle/>
          <a:p>
            <a:endParaRPr lang="en-US"/>
          </a:p>
        </p:txBody>
      </p:sp>
      <p:sp>
        <p:nvSpPr>
          <p:cNvPr id="33797" name="Text Box 4"/>
          <p:cNvSpPr txBox="1">
            <a:spLocks noChangeArrowheads="1"/>
          </p:cNvSpPr>
          <p:nvPr/>
        </p:nvSpPr>
        <p:spPr bwMode="auto">
          <a:xfrm>
            <a:off x="288925" y="5805488"/>
            <a:ext cx="692150" cy="366712"/>
          </a:xfrm>
          <a:prstGeom prst="rect">
            <a:avLst/>
          </a:prstGeom>
          <a:noFill/>
          <a:ln w="9525">
            <a:noFill/>
            <a:miter lim="800000"/>
            <a:headEnd/>
            <a:tailEnd/>
          </a:ln>
        </p:spPr>
        <p:txBody>
          <a:bodyPr wrap="none">
            <a:prstTxWarp prst="textNoShape">
              <a:avLst/>
            </a:prstTxWarp>
            <a:spAutoFit/>
          </a:bodyPr>
          <a:lstStyle/>
          <a:p>
            <a:r>
              <a:rPr lang="en-US"/>
              <a:t>1900</a:t>
            </a:r>
          </a:p>
        </p:txBody>
      </p:sp>
      <p:sp>
        <p:nvSpPr>
          <p:cNvPr id="33798" name="Text Box 5"/>
          <p:cNvSpPr txBox="1">
            <a:spLocks noChangeArrowheads="1"/>
          </p:cNvSpPr>
          <p:nvPr/>
        </p:nvSpPr>
        <p:spPr bwMode="auto">
          <a:xfrm>
            <a:off x="2216150" y="5805488"/>
            <a:ext cx="692150" cy="366712"/>
          </a:xfrm>
          <a:prstGeom prst="rect">
            <a:avLst/>
          </a:prstGeom>
          <a:noFill/>
          <a:ln w="9525">
            <a:noFill/>
            <a:miter lim="800000"/>
            <a:headEnd/>
            <a:tailEnd/>
          </a:ln>
        </p:spPr>
        <p:txBody>
          <a:bodyPr wrap="none">
            <a:prstTxWarp prst="textNoShape">
              <a:avLst/>
            </a:prstTxWarp>
            <a:spAutoFit/>
          </a:bodyPr>
          <a:lstStyle/>
          <a:p>
            <a:r>
              <a:rPr lang="en-US"/>
              <a:t>1925</a:t>
            </a:r>
          </a:p>
        </p:txBody>
      </p:sp>
      <p:sp>
        <p:nvSpPr>
          <p:cNvPr id="33799" name="Text Box 6"/>
          <p:cNvSpPr txBox="1">
            <a:spLocks noChangeArrowheads="1"/>
          </p:cNvSpPr>
          <p:nvPr/>
        </p:nvSpPr>
        <p:spPr bwMode="auto">
          <a:xfrm>
            <a:off x="4144963" y="5805488"/>
            <a:ext cx="692150" cy="366712"/>
          </a:xfrm>
          <a:prstGeom prst="rect">
            <a:avLst/>
          </a:prstGeom>
          <a:noFill/>
          <a:ln w="9525">
            <a:noFill/>
            <a:miter lim="800000"/>
            <a:headEnd/>
            <a:tailEnd/>
          </a:ln>
        </p:spPr>
        <p:txBody>
          <a:bodyPr wrap="none">
            <a:prstTxWarp prst="textNoShape">
              <a:avLst/>
            </a:prstTxWarp>
            <a:spAutoFit/>
          </a:bodyPr>
          <a:lstStyle/>
          <a:p>
            <a:r>
              <a:rPr lang="en-US"/>
              <a:t>1950</a:t>
            </a:r>
          </a:p>
        </p:txBody>
      </p:sp>
      <p:sp>
        <p:nvSpPr>
          <p:cNvPr id="33800" name="Text Box 7"/>
          <p:cNvSpPr txBox="1">
            <a:spLocks noChangeArrowheads="1"/>
          </p:cNvSpPr>
          <p:nvPr/>
        </p:nvSpPr>
        <p:spPr bwMode="auto">
          <a:xfrm>
            <a:off x="6072188" y="5805488"/>
            <a:ext cx="692150" cy="366712"/>
          </a:xfrm>
          <a:prstGeom prst="rect">
            <a:avLst/>
          </a:prstGeom>
          <a:noFill/>
          <a:ln w="9525">
            <a:noFill/>
            <a:miter lim="800000"/>
            <a:headEnd/>
            <a:tailEnd/>
          </a:ln>
        </p:spPr>
        <p:txBody>
          <a:bodyPr wrap="none">
            <a:prstTxWarp prst="textNoShape">
              <a:avLst/>
            </a:prstTxWarp>
            <a:spAutoFit/>
          </a:bodyPr>
          <a:lstStyle/>
          <a:p>
            <a:r>
              <a:rPr lang="en-US"/>
              <a:t>1975</a:t>
            </a:r>
          </a:p>
        </p:txBody>
      </p:sp>
      <p:sp>
        <p:nvSpPr>
          <p:cNvPr id="33801" name="Text Box 8"/>
          <p:cNvSpPr txBox="1">
            <a:spLocks noChangeArrowheads="1"/>
          </p:cNvSpPr>
          <p:nvPr/>
        </p:nvSpPr>
        <p:spPr bwMode="auto">
          <a:xfrm>
            <a:off x="8001000" y="5805488"/>
            <a:ext cx="692150" cy="366712"/>
          </a:xfrm>
          <a:prstGeom prst="rect">
            <a:avLst/>
          </a:prstGeom>
          <a:noFill/>
          <a:ln w="9525">
            <a:noFill/>
            <a:miter lim="800000"/>
            <a:headEnd/>
            <a:tailEnd/>
          </a:ln>
        </p:spPr>
        <p:txBody>
          <a:bodyPr wrap="none">
            <a:prstTxWarp prst="textNoShape">
              <a:avLst/>
            </a:prstTxWarp>
            <a:spAutoFit/>
          </a:bodyPr>
          <a:lstStyle/>
          <a:p>
            <a:r>
              <a:rPr lang="en-US"/>
              <a:t>2000</a:t>
            </a:r>
          </a:p>
        </p:txBody>
      </p:sp>
      <p:sp>
        <p:nvSpPr>
          <p:cNvPr id="33802" name="Line 9"/>
          <p:cNvSpPr>
            <a:spLocks noChangeShapeType="1"/>
          </p:cNvSpPr>
          <p:nvPr/>
        </p:nvSpPr>
        <p:spPr bwMode="auto">
          <a:xfrm>
            <a:off x="7239000" y="2514600"/>
            <a:ext cx="609600" cy="320040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33803" name="Text Box 10"/>
          <p:cNvSpPr txBox="1">
            <a:spLocks noChangeArrowheads="1"/>
          </p:cNvSpPr>
          <p:nvPr/>
        </p:nvSpPr>
        <p:spPr bwMode="auto">
          <a:xfrm>
            <a:off x="1108075" y="2133600"/>
            <a:ext cx="6146800" cy="395288"/>
          </a:xfrm>
          <a:prstGeom prst="rect">
            <a:avLst/>
          </a:prstGeom>
          <a:noFill/>
          <a:ln w="28575">
            <a:noFill/>
            <a:miter lim="800000"/>
            <a:headEnd/>
            <a:tailEnd/>
          </a:ln>
        </p:spPr>
        <p:txBody>
          <a:bodyPr wrap="none">
            <a:prstTxWarp prst="textNoShape">
              <a:avLst/>
            </a:prstTxWarp>
            <a:spAutoFit/>
          </a:bodyPr>
          <a:lstStyle/>
          <a:p>
            <a:r>
              <a:rPr lang="en-US"/>
              <a:t>92 – Encylopedia of Mormonism &amp; “BYU Evolution Packet”</a:t>
            </a:r>
          </a:p>
        </p:txBody>
      </p:sp>
      <p:sp>
        <p:nvSpPr>
          <p:cNvPr id="33804" name="Text Box 11"/>
          <p:cNvSpPr txBox="1">
            <a:spLocks noChangeArrowheads="1"/>
          </p:cNvSpPr>
          <p:nvPr/>
        </p:nvSpPr>
        <p:spPr bwMode="auto">
          <a:xfrm>
            <a:off x="6918325" y="3694113"/>
            <a:ext cx="184150" cy="366712"/>
          </a:xfrm>
          <a:prstGeom prst="rect">
            <a:avLst/>
          </a:prstGeom>
          <a:noFill/>
          <a:ln w="9525">
            <a:noFill/>
            <a:miter lim="800000"/>
            <a:headEnd/>
            <a:tailEnd/>
          </a:ln>
        </p:spPr>
        <p:txBody>
          <a:bodyPr wrap="none">
            <a:prstTxWarp prst="textNoShape">
              <a:avLst/>
            </a:prstTxWarp>
            <a:spAutoFit/>
          </a:bodyPr>
          <a:lstStyle/>
          <a:p>
            <a:endParaRPr lang="en-US"/>
          </a:p>
        </p:txBody>
      </p:sp>
      <p:graphicFrame>
        <p:nvGraphicFramePr>
          <p:cNvPr id="33794" name="Object 2"/>
          <p:cNvGraphicFramePr>
            <a:graphicFrameLocks noGrp="1" noChangeAspect="1"/>
          </p:cNvGraphicFramePr>
          <p:nvPr>
            <p:ph idx="1"/>
          </p:nvPr>
        </p:nvGraphicFramePr>
        <p:xfrm>
          <a:off x="1219200" y="2971800"/>
          <a:ext cx="1400175" cy="2095500"/>
        </p:xfrm>
        <a:graphic>
          <a:graphicData uri="http://schemas.openxmlformats.org/presentationml/2006/ole">
            <mc:AlternateContent xmlns:mc="http://schemas.openxmlformats.org/markup-compatibility/2006">
              <mc:Choice xmlns:v="urn:schemas-microsoft-com:vml" Requires="v">
                <p:oleObj spid="_x0000_s174138" name="Drawing" r:id="rId5" imgW="1581374" imgH="2366682" progId="">
                  <p:embed/>
                </p:oleObj>
              </mc:Choice>
              <mc:Fallback>
                <p:oleObj name="Drawing" r:id="rId5" imgW="1581374" imgH="2366682"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971800"/>
                        <a:ext cx="1400175" cy="209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3805" name="Rectangle 18"/>
          <p:cNvSpPr>
            <a:spLocks noChangeArrowheads="1"/>
          </p:cNvSpPr>
          <p:nvPr/>
        </p:nvSpPr>
        <p:spPr bwMode="auto">
          <a:xfrm>
            <a:off x="1219200" y="5105400"/>
            <a:ext cx="2057400" cy="581025"/>
          </a:xfrm>
          <a:prstGeom prst="rect">
            <a:avLst/>
          </a:prstGeom>
          <a:noFill/>
          <a:ln w="9525">
            <a:noFill/>
            <a:miter lim="800000"/>
            <a:headEnd/>
            <a:tailEnd/>
          </a:ln>
        </p:spPr>
        <p:txBody>
          <a:bodyPr>
            <a:prstTxWarp prst="textNoShape">
              <a:avLst/>
            </a:prstTxWarp>
            <a:spAutoFit/>
          </a:bodyPr>
          <a:lstStyle/>
          <a:p>
            <a:r>
              <a:rPr lang="en-US" sz="1600"/>
              <a:t>BYU Dean </a:t>
            </a:r>
          </a:p>
          <a:p>
            <a:r>
              <a:rPr lang="en-US" sz="1600"/>
              <a:t>Bill Evenson</a:t>
            </a:r>
          </a:p>
        </p:txBody>
      </p:sp>
      <p:sp>
        <p:nvSpPr>
          <p:cNvPr id="33806" name="Text Box 19"/>
          <p:cNvSpPr txBox="1">
            <a:spLocks noChangeArrowheads="1"/>
          </p:cNvSpPr>
          <p:nvPr/>
        </p:nvSpPr>
        <p:spPr bwMode="auto">
          <a:xfrm>
            <a:off x="3200400" y="3124200"/>
            <a:ext cx="3733800" cy="2246769"/>
          </a:xfrm>
          <a:prstGeom prst="rect">
            <a:avLst/>
          </a:prstGeom>
          <a:solidFill>
            <a:srgbClr val="C0C0C0"/>
          </a:solidFill>
          <a:ln w="9525">
            <a:noFill/>
            <a:miter lim="800000"/>
            <a:headEnd/>
            <a:tailEnd/>
          </a:ln>
        </p:spPr>
        <p:txBody>
          <a:bodyPr>
            <a:prstTxWarp prst="textNoShape">
              <a:avLst/>
            </a:prstTxWarp>
            <a:spAutoFit/>
          </a:bodyPr>
          <a:lstStyle/>
          <a:p>
            <a:pPr marL="342900" indent="-342900"/>
            <a:r>
              <a:rPr lang="en-US" sz="2000" i="1" dirty="0"/>
              <a:t>Encyclopedia entry on ‘evolution’ written over </a:t>
            </a:r>
            <a:r>
              <a:rPr lang="en-US" sz="2000" i="1" dirty="0" err="1"/>
              <a:t>Evenson’s</a:t>
            </a:r>
            <a:r>
              <a:rPr lang="en-US" sz="2000" i="1" dirty="0"/>
              <a:t> signature but with significant input from the First Presidency (note access to First Presidency Minutes).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1916113"/>
            <a:ext cx="8058150" cy="649287"/>
          </a:xfrm>
        </p:spPr>
        <p:txBody>
          <a:bodyPr/>
          <a:lstStyle/>
          <a:p>
            <a:r>
              <a:rPr lang="en-US" dirty="0"/>
              <a:t>What does this mean for you?</a:t>
            </a:r>
          </a:p>
        </p:txBody>
      </p:sp>
      <p:sp>
        <p:nvSpPr>
          <p:cNvPr id="3" name="Content Placeholder 2"/>
          <p:cNvSpPr>
            <a:spLocks noGrp="1"/>
          </p:cNvSpPr>
          <p:nvPr>
            <p:ph idx="1"/>
          </p:nvPr>
        </p:nvSpPr>
        <p:spPr/>
        <p:txBody>
          <a:bodyPr/>
          <a:lstStyle/>
          <a:p>
            <a:r>
              <a:rPr lang="en-US" sz="2400" dirty="0"/>
              <a:t>"Religion without science is blind," Albert Einstein once observed, and "science without religion is lame." </a:t>
            </a:r>
          </a:p>
          <a:p>
            <a:r>
              <a:rPr lang="en-US" sz="2400" dirty="0"/>
              <a:t>Veteran BYU geologist George Hansen has echoed: "Science and religion have to go hand in hand--that's part of the greatness of BYU. . . . Kids who come through [the university] are endowed with a feeling of uniformity of [truth], . . . but you can't memorize one passage of scripture and know all the answers to all the problems of the universe."</a:t>
            </a:r>
            <a:r>
              <a:rPr lang="en-US" sz="2400" dirty="0">
                <a:hlinkClick r:id="rId3"/>
              </a:rPr>
              <a:t>80</a:t>
            </a:r>
            <a:endParaRPr lang="en-US" sz="2400" dirty="0"/>
          </a:p>
          <a:p>
            <a:endParaRPr lang="en-US"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1916113"/>
            <a:ext cx="8058150" cy="649287"/>
          </a:xfrm>
        </p:spPr>
        <p:txBody>
          <a:bodyPr/>
          <a:lstStyle/>
          <a:p>
            <a:r>
              <a:rPr lang="en-US" dirty="0"/>
              <a:t>What does this mean for you?</a:t>
            </a:r>
          </a:p>
        </p:txBody>
      </p:sp>
      <p:sp>
        <p:nvSpPr>
          <p:cNvPr id="2" name="Rectangle 1">
            <a:extLst>
              <a:ext uri="{FF2B5EF4-FFF2-40B4-BE49-F238E27FC236}">
                <a16:creationId xmlns:a16="http://schemas.microsoft.com/office/drawing/2014/main" id="{575D0D5E-4388-B440-AA38-84602C346FF3}"/>
              </a:ext>
            </a:extLst>
          </p:cNvPr>
          <p:cNvSpPr/>
          <p:nvPr/>
        </p:nvSpPr>
        <p:spPr bwMode="auto">
          <a:xfrm>
            <a:off x="990600" y="2565400"/>
            <a:ext cx="7543800" cy="1622140"/>
          </a:xfrm>
          <a:prstGeom prst="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2"/>
                </a:solidFill>
                <a:effectLst/>
                <a:latin typeface="Arial" pitchFamily="-65" charset="0"/>
                <a:ea typeface="ＭＳ Ｐゴシック" pitchFamily="-65" charset="-128"/>
                <a:cs typeface="ＭＳ Ｐゴシック" pitchFamily="-65" charset="-128"/>
              </a:rPr>
              <a:t>Young Earth</a:t>
            </a:r>
          </a:p>
        </p:txBody>
      </p:sp>
      <p:sp>
        <p:nvSpPr>
          <p:cNvPr id="6" name="Rectangle 5">
            <a:extLst>
              <a:ext uri="{FF2B5EF4-FFF2-40B4-BE49-F238E27FC236}">
                <a16:creationId xmlns:a16="http://schemas.microsoft.com/office/drawing/2014/main" id="{E0C41733-FBFF-844C-BE5A-A99A98B54FDA}"/>
              </a:ext>
            </a:extLst>
          </p:cNvPr>
          <p:cNvSpPr/>
          <p:nvPr/>
        </p:nvSpPr>
        <p:spPr bwMode="auto">
          <a:xfrm>
            <a:off x="990600" y="4146758"/>
            <a:ext cx="7543800" cy="2482642"/>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2"/>
                </a:solidFill>
                <a:effectLst/>
                <a:latin typeface="Arial" pitchFamily="-65" charset="0"/>
                <a:ea typeface="ＭＳ Ｐゴシック" pitchFamily="-65" charset="-128"/>
                <a:cs typeface="ＭＳ Ｐゴシック" pitchFamily="-65" charset="-128"/>
              </a:rPr>
              <a:t>Old Earth</a:t>
            </a:r>
          </a:p>
        </p:txBody>
      </p:sp>
      <p:cxnSp>
        <p:nvCxnSpPr>
          <p:cNvPr id="7" name="Straight Connector 6">
            <a:extLst>
              <a:ext uri="{FF2B5EF4-FFF2-40B4-BE49-F238E27FC236}">
                <a16:creationId xmlns:a16="http://schemas.microsoft.com/office/drawing/2014/main" id="{666E2EDB-BA2C-5A4C-AD0A-36A17556FA4E}"/>
              </a:ext>
            </a:extLst>
          </p:cNvPr>
          <p:cNvCxnSpPr/>
          <p:nvPr/>
        </p:nvCxnSpPr>
        <p:spPr bwMode="auto">
          <a:xfrm>
            <a:off x="2514600" y="2565400"/>
            <a:ext cx="3124200" cy="4064000"/>
          </a:xfrm>
          <a:prstGeom prst="line">
            <a:avLst/>
          </a:prstGeom>
          <a:solidFill>
            <a:schemeClr val="accent1"/>
          </a:solidFill>
          <a:ln w="57150" cap="flat" cmpd="sng" algn="ctr">
            <a:solidFill>
              <a:schemeClr val="tx1"/>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E756A3BF-7345-CB4A-AA5B-B2382AD664A4}"/>
              </a:ext>
            </a:extLst>
          </p:cNvPr>
          <p:cNvCxnSpPr>
            <a:cxnSpLocks/>
          </p:cNvCxnSpPr>
          <p:nvPr/>
        </p:nvCxnSpPr>
        <p:spPr bwMode="auto">
          <a:xfrm>
            <a:off x="1009402" y="4191000"/>
            <a:ext cx="7543800" cy="0"/>
          </a:xfrm>
          <a:prstGeom prst="line">
            <a:avLst/>
          </a:prstGeom>
          <a:solidFill>
            <a:schemeClr val="accent1"/>
          </a:solidFill>
          <a:ln w="57150" cap="flat" cmpd="sng" algn="ctr">
            <a:solidFill>
              <a:schemeClr val="tx1"/>
            </a:solidFill>
            <a:prstDash val="dash"/>
            <a:round/>
            <a:headEnd type="none" w="med" len="med"/>
            <a:tailEnd type="none" w="med" len="med"/>
          </a:ln>
          <a:effectLst/>
        </p:spPr>
      </p:cxnSp>
      <p:sp>
        <p:nvSpPr>
          <p:cNvPr id="14" name="TextBox 13">
            <a:extLst>
              <a:ext uri="{FF2B5EF4-FFF2-40B4-BE49-F238E27FC236}">
                <a16:creationId xmlns:a16="http://schemas.microsoft.com/office/drawing/2014/main" id="{FB1A1A8D-FBE2-7342-9C60-070089E1CA8F}"/>
              </a:ext>
            </a:extLst>
          </p:cNvPr>
          <p:cNvSpPr txBox="1"/>
          <p:nvPr/>
        </p:nvSpPr>
        <p:spPr>
          <a:xfrm>
            <a:off x="1016330" y="2627692"/>
            <a:ext cx="1600200" cy="830997"/>
          </a:xfrm>
          <a:prstGeom prst="rect">
            <a:avLst/>
          </a:prstGeom>
          <a:noFill/>
        </p:spPr>
        <p:txBody>
          <a:bodyPr wrap="square" rtlCol="0">
            <a:spAutoFit/>
          </a:bodyPr>
          <a:lstStyle/>
          <a:p>
            <a:r>
              <a:rPr lang="en-US" dirty="0"/>
              <a:t>Special Creation</a:t>
            </a:r>
          </a:p>
        </p:txBody>
      </p:sp>
      <p:sp>
        <p:nvSpPr>
          <p:cNvPr id="15" name="TextBox 14">
            <a:extLst>
              <a:ext uri="{FF2B5EF4-FFF2-40B4-BE49-F238E27FC236}">
                <a16:creationId xmlns:a16="http://schemas.microsoft.com/office/drawing/2014/main" id="{3030CE03-C6FF-AC4A-8C21-2B601A4A6B1F}"/>
              </a:ext>
            </a:extLst>
          </p:cNvPr>
          <p:cNvSpPr txBox="1"/>
          <p:nvPr/>
        </p:nvSpPr>
        <p:spPr>
          <a:xfrm>
            <a:off x="5661667" y="6396335"/>
            <a:ext cx="2898464" cy="461665"/>
          </a:xfrm>
          <a:prstGeom prst="rect">
            <a:avLst/>
          </a:prstGeom>
          <a:solidFill>
            <a:schemeClr val="tx1"/>
          </a:solidFill>
        </p:spPr>
        <p:txBody>
          <a:bodyPr wrap="square" rtlCol="0">
            <a:spAutoFit/>
          </a:bodyPr>
          <a:lstStyle/>
          <a:p>
            <a:r>
              <a:rPr lang="en-US" dirty="0">
                <a:solidFill>
                  <a:schemeClr val="tx1">
                    <a:lumMod val="20000"/>
                    <a:lumOff val="80000"/>
                  </a:schemeClr>
                </a:solidFill>
              </a:rPr>
              <a:t>Atheistic Evolution</a:t>
            </a:r>
          </a:p>
        </p:txBody>
      </p:sp>
      <p:sp>
        <p:nvSpPr>
          <p:cNvPr id="16" name="TextBox 15">
            <a:extLst>
              <a:ext uri="{FF2B5EF4-FFF2-40B4-BE49-F238E27FC236}">
                <a16:creationId xmlns:a16="http://schemas.microsoft.com/office/drawing/2014/main" id="{AA144CE4-9090-7C4E-B055-16BDA9E29D55}"/>
              </a:ext>
            </a:extLst>
          </p:cNvPr>
          <p:cNvSpPr txBox="1"/>
          <p:nvPr/>
        </p:nvSpPr>
        <p:spPr>
          <a:xfrm>
            <a:off x="2878282" y="2544618"/>
            <a:ext cx="2819400" cy="461665"/>
          </a:xfrm>
          <a:prstGeom prst="rect">
            <a:avLst/>
          </a:prstGeom>
          <a:noFill/>
        </p:spPr>
        <p:txBody>
          <a:bodyPr wrap="square" rtlCol="0">
            <a:spAutoFit/>
          </a:bodyPr>
          <a:lstStyle/>
          <a:p>
            <a:r>
              <a:rPr lang="en-US" dirty="0">
                <a:solidFill>
                  <a:schemeClr val="accent5">
                    <a:lumMod val="50000"/>
                  </a:schemeClr>
                </a:solidFill>
              </a:rPr>
              <a:t>Flat Earth</a:t>
            </a:r>
          </a:p>
        </p:txBody>
      </p:sp>
      <p:sp>
        <p:nvSpPr>
          <p:cNvPr id="17" name="TextBox 16">
            <a:extLst>
              <a:ext uri="{FF2B5EF4-FFF2-40B4-BE49-F238E27FC236}">
                <a16:creationId xmlns:a16="http://schemas.microsoft.com/office/drawing/2014/main" id="{8F41E151-3B26-5648-96C0-99F3C6BE591A}"/>
              </a:ext>
            </a:extLst>
          </p:cNvPr>
          <p:cNvSpPr txBox="1"/>
          <p:nvPr/>
        </p:nvSpPr>
        <p:spPr>
          <a:xfrm>
            <a:off x="3120241" y="2865736"/>
            <a:ext cx="2819400" cy="461665"/>
          </a:xfrm>
          <a:prstGeom prst="rect">
            <a:avLst/>
          </a:prstGeom>
          <a:noFill/>
        </p:spPr>
        <p:txBody>
          <a:bodyPr wrap="square" rtlCol="0">
            <a:spAutoFit/>
          </a:bodyPr>
          <a:lstStyle/>
          <a:p>
            <a:r>
              <a:rPr lang="en-US" dirty="0" err="1">
                <a:solidFill>
                  <a:schemeClr val="accent5">
                    <a:lumMod val="50000"/>
                  </a:schemeClr>
                </a:solidFill>
              </a:rPr>
              <a:t>Geocentrism</a:t>
            </a:r>
            <a:endParaRPr lang="en-US" dirty="0">
              <a:solidFill>
                <a:schemeClr val="accent5">
                  <a:lumMod val="50000"/>
                </a:schemeClr>
              </a:solidFill>
            </a:endParaRPr>
          </a:p>
        </p:txBody>
      </p:sp>
      <p:sp>
        <p:nvSpPr>
          <p:cNvPr id="18" name="TextBox 17">
            <a:extLst>
              <a:ext uri="{FF2B5EF4-FFF2-40B4-BE49-F238E27FC236}">
                <a16:creationId xmlns:a16="http://schemas.microsoft.com/office/drawing/2014/main" id="{F5383AFB-9F1F-454D-9F49-64F927F64C4B}"/>
              </a:ext>
            </a:extLst>
          </p:cNvPr>
          <p:cNvSpPr txBox="1"/>
          <p:nvPr/>
        </p:nvSpPr>
        <p:spPr>
          <a:xfrm>
            <a:off x="3368509" y="3214687"/>
            <a:ext cx="3124200" cy="461665"/>
          </a:xfrm>
          <a:prstGeom prst="rect">
            <a:avLst/>
          </a:prstGeom>
          <a:noFill/>
        </p:spPr>
        <p:txBody>
          <a:bodyPr wrap="square" rtlCol="0">
            <a:spAutoFit/>
          </a:bodyPr>
          <a:lstStyle/>
          <a:p>
            <a:r>
              <a:rPr lang="en-US" dirty="0">
                <a:solidFill>
                  <a:schemeClr val="accent5">
                    <a:lumMod val="50000"/>
                  </a:schemeClr>
                </a:solidFill>
              </a:rPr>
              <a:t>Universal Model</a:t>
            </a:r>
          </a:p>
        </p:txBody>
      </p:sp>
      <p:sp>
        <p:nvSpPr>
          <p:cNvPr id="19" name="TextBox 18">
            <a:extLst>
              <a:ext uri="{FF2B5EF4-FFF2-40B4-BE49-F238E27FC236}">
                <a16:creationId xmlns:a16="http://schemas.microsoft.com/office/drawing/2014/main" id="{AAD407CB-AEB4-5B44-9F0E-67756CB69060}"/>
              </a:ext>
            </a:extLst>
          </p:cNvPr>
          <p:cNvSpPr txBox="1"/>
          <p:nvPr/>
        </p:nvSpPr>
        <p:spPr>
          <a:xfrm>
            <a:off x="3660877" y="3494071"/>
            <a:ext cx="3852677" cy="461665"/>
          </a:xfrm>
          <a:prstGeom prst="rect">
            <a:avLst/>
          </a:prstGeom>
          <a:noFill/>
        </p:spPr>
        <p:txBody>
          <a:bodyPr wrap="square" rtlCol="0">
            <a:spAutoFit/>
          </a:bodyPr>
          <a:lstStyle/>
          <a:p>
            <a:r>
              <a:rPr lang="en-US" dirty="0">
                <a:solidFill>
                  <a:schemeClr val="accent5">
                    <a:lumMod val="50000"/>
                  </a:schemeClr>
                </a:solidFill>
              </a:rPr>
              <a:t>Young Earth Creationism</a:t>
            </a:r>
          </a:p>
        </p:txBody>
      </p:sp>
      <p:sp>
        <p:nvSpPr>
          <p:cNvPr id="20" name="TextBox 19">
            <a:extLst>
              <a:ext uri="{FF2B5EF4-FFF2-40B4-BE49-F238E27FC236}">
                <a16:creationId xmlns:a16="http://schemas.microsoft.com/office/drawing/2014/main" id="{5F2098D6-FDCC-5445-B2F9-E8B302F3FB12}"/>
              </a:ext>
            </a:extLst>
          </p:cNvPr>
          <p:cNvSpPr txBox="1"/>
          <p:nvPr/>
        </p:nvSpPr>
        <p:spPr>
          <a:xfrm>
            <a:off x="3960761" y="3755422"/>
            <a:ext cx="2819400" cy="461665"/>
          </a:xfrm>
          <a:prstGeom prst="rect">
            <a:avLst/>
          </a:prstGeom>
          <a:noFill/>
        </p:spPr>
        <p:txBody>
          <a:bodyPr wrap="square" rtlCol="0">
            <a:spAutoFit/>
          </a:bodyPr>
          <a:lstStyle/>
          <a:p>
            <a:r>
              <a:rPr lang="en-US" dirty="0">
                <a:solidFill>
                  <a:schemeClr val="accent5">
                    <a:lumMod val="50000"/>
                  </a:schemeClr>
                </a:solidFill>
              </a:rPr>
              <a:t>Intelligent Design</a:t>
            </a:r>
          </a:p>
        </p:txBody>
      </p:sp>
      <p:sp>
        <p:nvSpPr>
          <p:cNvPr id="21" name="TextBox 20">
            <a:extLst>
              <a:ext uri="{FF2B5EF4-FFF2-40B4-BE49-F238E27FC236}">
                <a16:creationId xmlns:a16="http://schemas.microsoft.com/office/drawing/2014/main" id="{4289D22C-9B38-7447-8EBF-B3A6A13BADE7}"/>
              </a:ext>
            </a:extLst>
          </p:cNvPr>
          <p:cNvSpPr txBox="1"/>
          <p:nvPr/>
        </p:nvSpPr>
        <p:spPr>
          <a:xfrm>
            <a:off x="4182186" y="4299610"/>
            <a:ext cx="2819400" cy="461665"/>
          </a:xfrm>
          <a:prstGeom prst="rect">
            <a:avLst/>
          </a:prstGeom>
          <a:noFill/>
        </p:spPr>
        <p:txBody>
          <a:bodyPr wrap="square" rtlCol="0">
            <a:spAutoFit/>
          </a:bodyPr>
          <a:lstStyle/>
          <a:p>
            <a:r>
              <a:rPr lang="en-US" dirty="0">
                <a:solidFill>
                  <a:schemeClr val="accent2">
                    <a:lumMod val="75000"/>
                  </a:schemeClr>
                </a:solidFill>
              </a:rPr>
              <a:t>Gap Creationism</a:t>
            </a:r>
          </a:p>
        </p:txBody>
      </p:sp>
      <p:sp>
        <p:nvSpPr>
          <p:cNvPr id="22" name="TextBox 21">
            <a:extLst>
              <a:ext uri="{FF2B5EF4-FFF2-40B4-BE49-F238E27FC236}">
                <a16:creationId xmlns:a16="http://schemas.microsoft.com/office/drawing/2014/main" id="{98AD9707-9F00-0C49-BE97-4430837F6741}"/>
              </a:ext>
            </a:extLst>
          </p:cNvPr>
          <p:cNvSpPr txBox="1"/>
          <p:nvPr/>
        </p:nvSpPr>
        <p:spPr>
          <a:xfrm>
            <a:off x="4529941" y="4745675"/>
            <a:ext cx="3124200" cy="461665"/>
          </a:xfrm>
          <a:prstGeom prst="rect">
            <a:avLst/>
          </a:prstGeom>
          <a:noFill/>
        </p:spPr>
        <p:txBody>
          <a:bodyPr wrap="square" rtlCol="0">
            <a:spAutoFit/>
          </a:bodyPr>
          <a:lstStyle/>
          <a:p>
            <a:r>
              <a:rPr lang="en-US" dirty="0">
                <a:solidFill>
                  <a:schemeClr val="accent2">
                    <a:lumMod val="75000"/>
                  </a:schemeClr>
                </a:solidFill>
              </a:rPr>
              <a:t>Day-Age Creationism</a:t>
            </a:r>
          </a:p>
        </p:txBody>
      </p:sp>
      <p:sp>
        <p:nvSpPr>
          <p:cNvPr id="23" name="TextBox 22">
            <a:extLst>
              <a:ext uri="{FF2B5EF4-FFF2-40B4-BE49-F238E27FC236}">
                <a16:creationId xmlns:a16="http://schemas.microsoft.com/office/drawing/2014/main" id="{BE6DAD82-9C78-394E-B11A-EE463FB4416A}"/>
              </a:ext>
            </a:extLst>
          </p:cNvPr>
          <p:cNvSpPr txBox="1"/>
          <p:nvPr/>
        </p:nvSpPr>
        <p:spPr>
          <a:xfrm>
            <a:off x="4781302" y="5189565"/>
            <a:ext cx="3852677" cy="461665"/>
          </a:xfrm>
          <a:prstGeom prst="rect">
            <a:avLst/>
          </a:prstGeom>
          <a:noFill/>
        </p:spPr>
        <p:txBody>
          <a:bodyPr wrap="square" rtlCol="0">
            <a:spAutoFit/>
          </a:bodyPr>
          <a:lstStyle/>
          <a:p>
            <a:r>
              <a:rPr lang="en-US" dirty="0">
                <a:solidFill>
                  <a:schemeClr val="accent2">
                    <a:lumMod val="75000"/>
                  </a:schemeClr>
                </a:solidFill>
              </a:rPr>
              <a:t>Progressive Creationism</a:t>
            </a:r>
          </a:p>
        </p:txBody>
      </p:sp>
      <p:sp>
        <p:nvSpPr>
          <p:cNvPr id="24" name="TextBox 23">
            <a:extLst>
              <a:ext uri="{FF2B5EF4-FFF2-40B4-BE49-F238E27FC236}">
                <a16:creationId xmlns:a16="http://schemas.microsoft.com/office/drawing/2014/main" id="{D1F44D77-3379-A043-AD4F-656400273041}"/>
              </a:ext>
            </a:extLst>
          </p:cNvPr>
          <p:cNvSpPr txBox="1"/>
          <p:nvPr/>
        </p:nvSpPr>
        <p:spPr>
          <a:xfrm>
            <a:off x="5141305" y="5617855"/>
            <a:ext cx="2819400" cy="461665"/>
          </a:xfrm>
          <a:prstGeom prst="rect">
            <a:avLst/>
          </a:prstGeom>
          <a:noFill/>
        </p:spPr>
        <p:txBody>
          <a:bodyPr wrap="square" rtlCol="0">
            <a:spAutoFit/>
          </a:bodyPr>
          <a:lstStyle/>
          <a:p>
            <a:r>
              <a:rPr lang="en-US" dirty="0">
                <a:solidFill>
                  <a:schemeClr val="accent2">
                    <a:lumMod val="50000"/>
                  </a:schemeClr>
                </a:solidFill>
              </a:rPr>
              <a:t>Theistic Evolution</a:t>
            </a:r>
          </a:p>
        </p:txBody>
      </p:sp>
      <p:sp>
        <p:nvSpPr>
          <p:cNvPr id="25" name="TextBox 24">
            <a:extLst>
              <a:ext uri="{FF2B5EF4-FFF2-40B4-BE49-F238E27FC236}">
                <a16:creationId xmlns:a16="http://schemas.microsoft.com/office/drawing/2014/main" id="{510B2050-1D65-0A44-B5A8-C25336A158BC}"/>
              </a:ext>
            </a:extLst>
          </p:cNvPr>
          <p:cNvSpPr txBox="1"/>
          <p:nvPr/>
        </p:nvSpPr>
        <p:spPr>
          <a:xfrm>
            <a:off x="5411692" y="5931210"/>
            <a:ext cx="2819400" cy="461665"/>
          </a:xfrm>
          <a:prstGeom prst="rect">
            <a:avLst/>
          </a:prstGeom>
          <a:noFill/>
        </p:spPr>
        <p:txBody>
          <a:bodyPr wrap="square" rtlCol="0">
            <a:spAutoFit/>
          </a:bodyPr>
          <a:lstStyle/>
          <a:p>
            <a:r>
              <a:rPr lang="en-US" dirty="0">
                <a:solidFill>
                  <a:schemeClr val="accent2">
                    <a:lumMod val="50000"/>
                  </a:schemeClr>
                </a:solidFill>
              </a:rPr>
              <a:t>Agnostic Evolution</a:t>
            </a:r>
          </a:p>
        </p:txBody>
      </p:sp>
      <p:sp>
        <p:nvSpPr>
          <p:cNvPr id="26" name="TextBox 25">
            <a:extLst>
              <a:ext uri="{FF2B5EF4-FFF2-40B4-BE49-F238E27FC236}">
                <a16:creationId xmlns:a16="http://schemas.microsoft.com/office/drawing/2014/main" id="{70185801-3CAA-0747-921C-D0F3F1EA29D0}"/>
              </a:ext>
            </a:extLst>
          </p:cNvPr>
          <p:cNvSpPr txBox="1"/>
          <p:nvPr/>
        </p:nvSpPr>
        <p:spPr>
          <a:xfrm>
            <a:off x="1016330" y="5765177"/>
            <a:ext cx="3639216" cy="830997"/>
          </a:xfrm>
          <a:prstGeom prst="rect">
            <a:avLst/>
          </a:prstGeom>
          <a:noFill/>
        </p:spPr>
        <p:txBody>
          <a:bodyPr wrap="square" rtlCol="0">
            <a:spAutoFit/>
          </a:bodyPr>
          <a:lstStyle/>
          <a:p>
            <a:r>
              <a:rPr lang="en-US" dirty="0"/>
              <a:t>Potentially Scientifically Compatible</a:t>
            </a:r>
          </a:p>
        </p:txBody>
      </p:sp>
    </p:spTree>
    <p:extLst>
      <p:ext uri="{BB962C8B-B14F-4D97-AF65-F5344CB8AC3E}">
        <p14:creationId xmlns:p14="http://schemas.microsoft.com/office/powerpoint/2010/main" val="11900558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09800"/>
            <a:ext cx="8297863" cy="4314825"/>
          </a:xfrm>
        </p:spPr>
        <p:txBody>
          <a:bodyPr/>
          <a:lstStyle/>
          <a:p>
            <a:pPr>
              <a:buNone/>
            </a:pPr>
            <a:r>
              <a:rPr lang="en-US" i="1" dirty="0"/>
              <a:t>And behold, all things have their likeness, and all things are created and made to bear record of me; both things which are temporal, and things which are spiritual; things which are in the heavens above, and things which are on the earth, and things which are in the earth, and things which are under the earth, both above and beneath: </a:t>
            </a:r>
            <a:r>
              <a:rPr lang="en-US" i="1" dirty="0">
                <a:solidFill>
                  <a:srgbClr val="0B19A1"/>
                </a:solidFill>
              </a:rPr>
              <a:t>all things bear record of me</a:t>
            </a:r>
            <a:r>
              <a:rPr lang="en-US" i="1" dirty="0"/>
              <a:t>.</a:t>
            </a:r>
            <a:br>
              <a:rPr lang="en-US" i="1" dirty="0"/>
            </a:br>
            <a:br>
              <a:rPr lang="en-US" i="1" dirty="0"/>
            </a:br>
            <a:r>
              <a:rPr lang="en-US" i="1" dirty="0"/>
              <a:t>					-Moses 6:63</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a:t>It’s magic!</a:t>
            </a:r>
          </a:p>
        </p:txBody>
      </p:sp>
      <p:sp>
        <p:nvSpPr>
          <p:cNvPr id="4" name="Content Placeholder 3">
            <a:extLst>
              <a:ext uri="{FF2B5EF4-FFF2-40B4-BE49-F238E27FC236}">
                <a16:creationId xmlns:a16="http://schemas.microsoft.com/office/drawing/2014/main" id="{F20EBEE4-7E68-8D49-9686-CF2FDC2EC004}"/>
              </a:ext>
            </a:extLst>
          </p:cNvPr>
          <p:cNvSpPr>
            <a:spLocks noGrp="1"/>
          </p:cNvSpPr>
          <p:nvPr>
            <p:ph idx="1"/>
          </p:nvPr>
        </p:nvSpPr>
        <p:spPr/>
        <p:txBody>
          <a:bodyPr/>
          <a:lstStyle/>
          <a:p>
            <a:r>
              <a:rPr lang="en-US" dirty="0" err="1"/>
              <a:t>Smoothini</a:t>
            </a:r>
            <a:r>
              <a:rPr lang="en-US" dirty="0"/>
              <a:t> the Ghetto Houdini:  </a:t>
            </a:r>
            <a:r>
              <a:rPr lang="en-US" dirty="0">
                <a:hlinkClick r:id="rId3"/>
              </a:rPr>
              <a:t>https://www.youtube.com/watch?v=ZTy3qG_qInU&amp;vl=en</a:t>
            </a:r>
            <a:endParaRPr lang="en-US" dirty="0"/>
          </a:p>
        </p:txBody>
      </p:sp>
    </p:spTree>
    <p:extLst>
      <p:ext uri="{BB962C8B-B14F-4D97-AF65-F5344CB8AC3E}">
        <p14:creationId xmlns:p14="http://schemas.microsoft.com/office/powerpoint/2010/main" val="123890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10959" y="-2164"/>
            <a:ext cx="3080332" cy="2242444"/>
          </a:xfrm>
          <a:prstGeom prst="rect">
            <a:avLst/>
          </a:prstGeom>
          <a:solidFill>
            <a:schemeClr val="bg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8415" y="-157489"/>
            <a:ext cx="5669235" cy="1705371"/>
          </a:xfrm>
          <a:solidFill>
            <a:schemeClr val="bg1"/>
          </a:solidFill>
        </p:spPr>
        <p:txBody>
          <a:bodyPr/>
          <a:lstStyle/>
          <a:p>
            <a:r>
              <a:rPr lang="en-US" sz="4800" dirty="0">
                <a:solidFill>
                  <a:schemeClr val="bg2"/>
                </a:solidFill>
              </a:rPr>
              <a:t>Current State of the Youth</a:t>
            </a:r>
          </a:p>
        </p:txBody>
      </p:sp>
      <p:graphicFrame>
        <p:nvGraphicFramePr>
          <p:cNvPr id="5" name="Chart 4"/>
          <p:cNvGraphicFramePr>
            <a:graphicFrameLocks/>
          </p:cNvGraphicFramePr>
          <p:nvPr/>
        </p:nvGraphicFramePr>
        <p:xfrm>
          <a:off x="6201706" y="-14907"/>
          <a:ext cx="2989585" cy="2255187"/>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txBox="1">
            <a:spLocks/>
          </p:cNvSpPr>
          <p:nvPr/>
        </p:nvSpPr>
        <p:spPr>
          <a:xfrm>
            <a:off x="6107660" y="-11343"/>
            <a:ext cx="2923621" cy="519967"/>
          </a:xfrm>
          <a:prstGeom prst="rect">
            <a:avLst/>
          </a:prstGeom>
        </p:spPr>
        <p:txBody>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r>
              <a:rPr lang="en-US" sz="2000" dirty="0"/>
              <a:t>Pew Forum 2008</a:t>
            </a:r>
          </a:p>
          <a:p>
            <a:pPr marL="0" indent="0" algn="ctr">
              <a:buFont typeface="Wingdings" pitchFamily="2" charset="2"/>
              <a:buNone/>
            </a:pPr>
            <a:endParaRPr lang="en-US" sz="1800" dirty="0"/>
          </a:p>
        </p:txBody>
      </p:sp>
      <p:sp>
        <p:nvSpPr>
          <p:cNvPr id="8" name="TextBox 7"/>
          <p:cNvSpPr txBox="1"/>
          <p:nvPr/>
        </p:nvSpPr>
        <p:spPr>
          <a:xfrm>
            <a:off x="172552" y="1376446"/>
            <a:ext cx="5804849" cy="830997"/>
          </a:xfrm>
          <a:prstGeom prst="rect">
            <a:avLst/>
          </a:prstGeom>
          <a:solidFill>
            <a:schemeClr val="bg1"/>
          </a:solidFill>
        </p:spPr>
        <p:txBody>
          <a:bodyPr wrap="square" rtlCol="0">
            <a:spAutoFit/>
          </a:bodyPr>
          <a:lstStyle/>
          <a:p>
            <a:r>
              <a:rPr lang="en-US" dirty="0">
                <a:solidFill>
                  <a:schemeClr val="accent1"/>
                </a:solidFill>
              </a:rPr>
              <a:t>“Evolution is the best explanation for life on earth.”</a:t>
            </a:r>
          </a:p>
        </p:txBody>
      </p:sp>
      <p:sp>
        <p:nvSpPr>
          <p:cNvPr id="13" name="Rectangle 12"/>
          <p:cNvSpPr/>
          <p:nvPr/>
        </p:nvSpPr>
        <p:spPr>
          <a:xfrm>
            <a:off x="6905126" y="2652832"/>
            <a:ext cx="274019" cy="2645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905126" y="3030137"/>
            <a:ext cx="274019" cy="26459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5" name="TextBox 14"/>
          <p:cNvSpPr txBox="1"/>
          <p:nvPr/>
        </p:nvSpPr>
        <p:spPr>
          <a:xfrm>
            <a:off x="7235832" y="2574556"/>
            <a:ext cx="800745" cy="369332"/>
          </a:xfrm>
          <a:prstGeom prst="rect">
            <a:avLst/>
          </a:prstGeom>
          <a:noFill/>
        </p:spPr>
        <p:txBody>
          <a:bodyPr wrap="none" rtlCol="0">
            <a:spAutoFit/>
          </a:bodyPr>
          <a:lstStyle/>
          <a:p>
            <a:r>
              <a:rPr lang="en-US" dirty="0"/>
              <a:t>Agree</a:t>
            </a:r>
          </a:p>
        </p:txBody>
      </p:sp>
      <p:sp>
        <p:nvSpPr>
          <p:cNvPr id="16" name="TextBox 15"/>
          <p:cNvSpPr txBox="1"/>
          <p:nvPr/>
        </p:nvSpPr>
        <p:spPr>
          <a:xfrm>
            <a:off x="7235832" y="2958734"/>
            <a:ext cx="1080269" cy="369332"/>
          </a:xfrm>
          <a:prstGeom prst="rect">
            <a:avLst/>
          </a:prstGeom>
          <a:noFill/>
        </p:spPr>
        <p:txBody>
          <a:bodyPr wrap="none" rtlCol="0">
            <a:spAutoFit/>
          </a:bodyPr>
          <a:lstStyle/>
          <a:p>
            <a:r>
              <a:rPr lang="en-US" dirty="0"/>
              <a:t>Disagree</a:t>
            </a:r>
          </a:p>
        </p:txBody>
      </p:sp>
      <p:sp>
        <p:nvSpPr>
          <p:cNvPr id="18" name="TextBox 17"/>
          <p:cNvSpPr txBox="1"/>
          <p:nvPr/>
        </p:nvSpPr>
        <p:spPr>
          <a:xfrm>
            <a:off x="278415" y="4247988"/>
            <a:ext cx="1084326" cy="369332"/>
          </a:xfrm>
          <a:prstGeom prst="rect">
            <a:avLst/>
          </a:prstGeom>
          <a:noFill/>
        </p:spPr>
        <p:txBody>
          <a:bodyPr wrap="none" rtlCol="0">
            <a:spAutoFit/>
          </a:bodyPr>
          <a:lstStyle/>
          <a:p>
            <a:r>
              <a:rPr lang="en-US" dirty="0"/>
              <a:t>Mormon</a:t>
            </a:r>
          </a:p>
        </p:txBody>
      </p:sp>
      <p:graphicFrame>
        <p:nvGraphicFramePr>
          <p:cNvPr id="22" name="Chart 21"/>
          <p:cNvGraphicFramePr>
            <a:graphicFrameLocks/>
          </p:cNvGraphicFramePr>
          <p:nvPr/>
        </p:nvGraphicFramePr>
        <p:xfrm>
          <a:off x="1484970" y="2574556"/>
          <a:ext cx="3965052" cy="3665459"/>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1653093" y="2748127"/>
            <a:ext cx="3612714" cy="306563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977401" y="5988946"/>
            <a:ext cx="2322195" cy="369332"/>
          </a:xfrm>
          <a:prstGeom prst="rect">
            <a:avLst/>
          </a:prstGeom>
          <a:noFill/>
        </p:spPr>
        <p:txBody>
          <a:bodyPr wrap="none" rtlCol="0">
            <a:spAutoFit/>
          </a:bodyPr>
          <a:lstStyle/>
          <a:p>
            <a:r>
              <a:rPr lang="en-US" dirty="0">
                <a:latin typeface="Symbol" charset="2"/>
                <a:cs typeface="Symbol" charset="2"/>
              </a:rPr>
              <a:t>c</a:t>
            </a:r>
            <a:r>
              <a:rPr lang="en-US" baseline="30000" dirty="0"/>
              <a:t>2</a:t>
            </a:r>
            <a:r>
              <a:rPr lang="en-US" dirty="0"/>
              <a:t>(1) = 10.53, </a:t>
            </a:r>
            <a:r>
              <a:rPr lang="en-US" i="1" dirty="0"/>
              <a:t>p</a:t>
            </a:r>
            <a:r>
              <a:rPr lang="en-US" dirty="0"/>
              <a:t> = .001</a:t>
            </a:r>
          </a:p>
        </p:txBody>
      </p:sp>
    </p:spTree>
    <p:extLst>
      <p:ext uri="{BB962C8B-B14F-4D97-AF65-F5344CB8AC3E}">
        <p14:creationId xmlns:p14="http://schemas.microsoft.com/office/powerpoint/2010/main" val="100066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90600" y="2133600"/>
            <a:ext cx="3981698" cy="2683031"/>
          </a:xfrm>
          <a:prstGeom prst="rect">
            <a:avLst/>
          </a:prstGeom>
        </p:spPr>
        <p:txBody>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r>
              <a:rPr lang="en-US" sz="2000" dirty="0"/>
              <a:t>Gallup 2014</a:t>
            </a:r>
          </a:p>
          <a:p>
            <a:pPr marL="0" indent="0">
              <a:buNone/>
            </a:pPr>
            <a:r>
              <a:rPr lang="en-US" sz="1200" dirty="0"/>
              <a:t>Which of the following statements comes closest to your views on the origin and development of human beings?</a:t>
            </a:r>
          </a:p>
          <a:p>
            <a:pPr lvl="0"/>
            <a:r>
              <a:rPr lang="en-US" sz="1200" dirty="0"/>
              <a:t>Human beings have developed over millions of years from less advanced forms of life, but God guided this process</a:t>
            </a:r>
          </a:p>
          <a:p>
            <a:pPr lvl="0"/>
            <a:r>
              <a:rPr lang="en-US" sz="1200" dirty="0"/>
              <a:t>Human beings have developed over millions of years from less advanced forms of life, but God had no part in this process</a:t>
            </a:r>
          </a:p>
          <a:p>
            <a:pPr lvl="0"/>
            <a:r>
              <a:rPr lang="en-US" sz="1200" dirty="0"/>
              <a:t>God created human beings pretty much in their present form at one time within the last 10,000 years or so</a:t>
            </a:r>
          </a:p>
          <a:p>
            <a:pPr marL="0" indent="0">
              <a:buNone/>
            </a:pPr>
            <a:endParaRPr lang="en-US" sz="2000" dirty="0"/>
          </a:p>
          <a:p>
            <a:pPr marL="0" indent="0">
              <a:buNone/>
            </a:pPr>
            <a:endParaRPr lang="en-US" sz="2000" dirty="0"/>
          </a:p>
          <a:p>
            <a:pPr marL="0" indent="0">
              <a:buNone/>
            </a:pPr>
            <a:endParaRPr lang="en-US" sz="2000" dirty="0"/>
          </a:p>
          <a:p>
            <a:pPr marL="0" indent="0" algn="ctr">
              <a:buFont typeface="Wingdings" pitchFamily="2" charset="2"/>
              <a:buNone/>
            </a:pPr>
            <a:endParaRPr lang="en-US" sz="1800" dirty="0"/>
          </a:p>
        </p:txBody>
      </p:sp>
      <p:graphicFrame>
        <p:nvGraphicFramePr>
          <p:cNvPr id="6" name="Chart 5"/>
          <p:cNvGraphicFramePr>
            <a:graphicFrameLocks/>
          </p:cNvGraphicFramePr>
          <p:nvPr>
            <p:extLst>
              <p:ext uri="{D42A27DB-BD31-4B8C-83A1-F6EECF244321}">
                <p14:modId xmlns:p14="http://schemas.microsoft.com/office/powerpoint/2010/main" val="1821807989"/>
              </p:ext>
            </p:extLst>
          </p:nvPr>
        </p:nvGraphicFramePr>
        <p:xfrm>
          <a:off x="4972298" y="2353893"/>
          <a:ext cx="3813031" cy="22424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0693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Theodosius </a:t>
            </a:r>
            <a:r>
              <a:rPr lang="en-US" dirty="0" err="1"/>
              <a:t>Dobzhansky</a:t>
            </a:r>
            <a:endParaRPr lang="en-US" dirty="0"/>
          </a:p>
        </p:txBody>
      </p:sp>
      <p:sp>
        <p:nvSpPr>
          <p:cNvPr id="3" name="Content Placeholder 2"/>
          <p:cNvSpPr>
            <a:spLocks noGrp="1"/>
          </p:cNvSpPr>
          <p:nvPr>
            <p:ph idx="1"/>
          </p:nvPr>
        </p:nvSpPr>
        <p:spPr>
          <a:xfrm>
            <a:off x="1187450" y="2743200"/>
            <a:ext cx="7643813" cy="3781425"/>
          </a:xfrm>
        </p:spPr>
        <p:txBody>
          <a:bodyPr/>
          <a:lstStyle/>
          <a:p>
            <a:pPr marL="0" indent="0">
              <a:buNone/>
            </a:pPr>
            <a:r>
              <a:rPr lang="en-US" dirty="0"/>
              <a:t>“Nothing in biology makes sense except in the light of evolution.”</a:t>
            </a:r>
          </a:p>
        </p:txBody>
      </p:sp>
    </p:spTree>
    <p:extLst>
      <p:ext uri="{BB962C8B-B14F-4D97-AF65-F5344CB8AC3E}">
        <p14:creationId xmlns:p14="http://schemas.microsoft.com/office/powerpoint/2010/main" val="513057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52400" y="152400"/>
            <a:ext cx="4038600" cy="1069975"/>
          </a:xfrm>
          <a:prstGeom prst="rect">
            <a:avLst/>
          </a:prstGeom>
          <a:ln>
            <a:headEnd/>
            <a:tailEnd/>
          </a:ln>
          <a:effectLst>
            <a:innerShdw blurRad="63500" dist="50800" dir="13500000">
              <a:srgbClr val="000000">
                <a:alpha val="50000"/>
              </a:srgbClr>
            </a:innerShdw>
          </a:effectLst>
        </p:spPr>
        <p:style>
          <a:lnRef idx="2">
            <a:schemeClr val="accent2">
              <a:shade val="50000"/>
            </a:schemeClr>
          </a:lnRef>
          <a:fillRef idx="1">
            <a:schemeClr val="accent2"/>
          </a:fillRef>
          <a:effectRef idx="0">
            <a:schemeClr val="accent2"/>
          </a:effectRef>
          <a:fontRef idx="minor">
            <a:schemeClr val="lt1"/>
          </a:fontRef>
        </p:style>
        <p:txBody>
          <a:bodyPr anchor="ctr">
            <a:prstTxWarp prst="textNoShape">
              <a:avLst/>
            </a:prstTxWarp>
          </a:bodyPr>
          <a:lstStyle/>
          <a:p>
            <a:pPr algn="ctr"/>
            <a:r>
              <a:rPr lang="en-US" sz="4000" dirty="0">
                <a:solidFill>
                  <a:schemeClr val="tx2"/>
                </a:solidFill>
              </a:rPr>
              <a:t>the </a:t>
            </a:r>
            <a:r>
              <a:rPr lang="en-US" sz="4000" b="1" dirty="0">
                <a:solidFill>
                  <a:schemeClr val="tx2"/>
                </a:solidFill>
              </a:rPr>
              <a:t>BIG</a:t>
            </a:r>
            <a:r>
              <a:rPr lang="en-US" sz="4000" dirty="0">
                <a:solidFill>
                  <a:schemeClr val="tx2"/>
                </a:solidFill>
              </a:rPr>
              <a:t> picture</a:t>
            </a:r>
          </a:p>
        </p:txBody>
      </p:sp>
      <p:sp>
        <p:nvSpPr>
          <p:cNvPr id="15363" name="Rectangle 5"/>
          <p:cNvSpPr>
            <a:spLocks noGrp="1" noChangeArrowheads="1"/>
          </p:cNvSpPr>
          <p:nvPr>
            <p:ph type="ctrTitle"/>
          </p:nvPr>
        </p:nvSpPr>
        <p:spPr>
          <a:xfrm>
            <a:off x="1" y="1272654"/>
            <a:ext cx="5562600" cy="1384995"/>
          </a:xfrm>
          <a:solidFill>
            <a:srgbClr val="008000"/>
          </a:solidFill>
          <a:ln>
            <a:noFill/>
          </a:ln>
          <a:effectLst>
            <a:outerShdw blurRad="50800" dist="38100" dir="2700000" algn="br">
              <a:srgbClr val="000000">
                <a:alpha val="43000"/>
              </a:srgbClr>
            </a:outerShdw>
          </a:effectLst>
        </p:spPr>
        <p:txBody>
          <a:bodyPr wrap="square">
            <a:spAutoFit/>
          </a:bodyPr>
          <a:lstStyle/>
          <a:p>
            <a:pPr eaLnBrk="1" hangingPunct="1"/>
            <a:r>
              <a:rPr lang="en-US" sz="2800" dirty="0"/>
              <a:t>In what ways is the study of evolution compatible with our theology?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5"/>
          <p:cNvSpPr>
            <a:spLocks noChangeArrowheads="1"/>
          </p:cNvSpPr>
          <p:nvPr/>
        </p:nvSpPr>
        <p:spPr bwMode="auto">
          <a:xfrm>
            <a:off x="685800" y="2437571"/>
            <a:ext cx="1981200" cy="1615445"/>
          </a:xfrm>
          <a:prstGeom prst="rect">
            <a:avLst/>
          </a:prstGeom>
          <a:noFill/>
          <a:ln w="9525">
            <a:noFill/>
            <a:miter lim="800000"/>
            <a:headEnd/>
            <a:tailEnd/>
          </a:ln>
        </p:spPr>
        <p:txBody>
          <a:bodyPr>
            <a:prstTxWarp prst="textNoShape">
              <a:avLst/>
            </a:prstTxWarp>
          </a:bodyPr>
          <a:lstStyle/>
          <a:p>
            <a:pPr eaLnBrk="1" hangingPunct="1">
              <a:spcBef>
                <a:spcPct val="20000"/>
              </a:spcBef>
            </a:pPr>
            <a:r>
              <a:rPr lang="en-US" sz="2800" dirty="0"/>
              <a:t>Science:</a:t>
            </a:r>
            <a:endParaRPr lang="en-US" sz="2000" dirty="0"/>
          </a:p>
          <a:p>
            <a:pPr marL="342900" indent="-342900" eaLnBrk="1" hangingPunct="1">
              <a:spcBef>
                <a:spcPct val="20000"/>
              </a:spcBef>
              <a:buFontTx/>
              <a:buChar char="•"/>
            </a:pPr>
            <a:r>
              <a:rPr lang="en-US" sz="2000" dirty="0"/>
              <a:t>How?</a:t>
            </a:r>
          </a:p>
          <a:p>
            <a:pPr marL="342900" indent="-342900" eaLnBrk="1" hangingPunct="1">
              <a:spcBef>
                <a:spcPct val="20000"/>
              </a:spcBef>
              <a:buFontTx/>
              <a:buChar char="•"/>
            </a:pPr>
            <a:r>
              <a:rPr lang="en-US" sz="2000" dirty="0"/>
              <a:t>When?</a:t>
            </a:r>
          </a:p>
        </p:txBody>
      </p:sp>
      <p:sp>
        <p:nvSpPr>
          <p:cNvPr id="81924" name="Rectangle 6"/>
          <p:cNvSpPr>
            <a:spLocks noChangeArrowheads="1"/>
          </p:cNvSpPr>
          <p:nvPr/>
        </p:nvSpPr>
        <p:spPr bwMode="auto">
          <a:xfrm>
            <a:off x="6400800" y="2460096"/>
            <a:ext cx="1905000" cy="1592920"/>
          </a:xfrm>
          <a:prstGeom prst="rect">
            <a:avLst/>
          </a:prstGeom>
          <a:noFill/>
          <a:ln w="9525">
            <a:noFill/>
            <a:miter lim="800000"/>
            <a:headEnd/>
            <a:tailEnd/>
          </a:ln>
        </p:spPr>
        <p:txBody>
          <a:bodyPr>
            <a:prstTxWarp prst="textNoShape">
              <a:avLst/>
            </a:prstTxWarp>
          </a:bodyPr>
          <a:lstStyle/>
          <a:p>
            <a:pPr eaLnBrk="1" hangingPunct="1">
              <a:spcBef>
                <a:spcPct val="20000"/>
              </a:spcBef>
            </a:pPr>
            <a:r>
              <a:rPr lang="en-US" sz="2800" dirty="0"/>
              <a:t>Religion:</a:t>
            </a:r>
            <a:endParaRPr lang="en-US" sz="2000" dirty="0"/>
          </a:p>
          <a:p>
            <a:pPr marL="342900" indent="-342900" eaLnBrk="1" hangingPunct="1">
              <a:spcBef>
                <a:spcPct val="20000"/>
              </a:spcBef>
              <a:buFontTx/>
              <a:buChar char="•"/>
            </a:pPr>
            <a:r>
              <a:rPr lang="en-US" sz="2000" dirty="0"/>
              <a:t>Who?</a:t>
            </a:r>
          </a:p>
          <a:p>
            <a:pPr marL="342900" indent="-342900" eaLnBrk="1" hangingPunct="1">
              <a:spcBef>
                <a:spcPct val="20000"/>
              </a:spcBef>
              <a:buFontTx/>
              <a:buChar char="•"/>
            </a:pPr>
            <a:r>
              <a:rPr lang="en-US" sz="2000" dirty="0"/>
              <a:t>Why?</a:t>
            </a:r>
          </a:p>
          <a:p>
            <a:pPr marL="342900" indent="-342900" eaLnBrk="1" hangingPunct="1">
              <a:spcBef>
                <a:spcPct val="20000"/>
              </a:spcBef>
            </a:pPr>
            <a:endParaRPr lang="en-US" sz="2000" dirty="0"/>
          </a:p>
        </p:txBody>
      </p:sp>
      <p:sp>
        <p:nvSpPr>
          <p:cNvPr id="81925" name="Text Box 7"/>
          <p:cNvSpPr txBox="1">
            <a:spLocks noChangeArrowheads="1"/>
          </p:cNvSpPr>
          <p:nvPr/>
        </p:nvSpPr>
        <p:spPr bwMode="auto">
          <a:xfrm>
            <a:off x="381000" y="1905000"/>
            <a:ext cx="8305800" cy="5191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2800" dirty="0"/>
              <a:t>Science and Religion Answer Different Questions</a:t>
            </a:r>
            <a:endParaRPr lang="en-US" sz="4000" dirty="0"/>
          </a:p>
        </p:txBody>
      </p:sp>
      <p:pic>
        <p:nvPicPr>
          <p:cNvPr id="2" name="Picture 1"/>
          <p:cNvPicPr>
            <a:picLocks noChangeAspect="1"/>
          </p:cNvPicPr>
          <p:nvPr/>
        </p:nvPicPr>
        <p:blipFill>
          <a:blip r:embed="rId2"/>
          <a:stretch>
            <a:fillRect/>
          </a:stretch>
        </p:blipFill>
        <p:spPr>
          <a:xfrm>
            <a:off x="2438400" y="2460096"/>
            <a:ext cx="3793671" cy="1384690"/>
          </a:xfrm>
          <a:prstGeom prst="rect">
            <a:avLst/>
          </a:prstGeom>
        </p:spPr>
      </p:pic>
      <p:sp>
        <p:nvSpPr>
          <p:cNvPr id="3" name="TextBox 2"/>
          <p:cNvSpPr txBox="1"/>
          <p:nvPr/>
        </p:nvSpPr>
        <p:spPr>
          <a:xfrm>
            <a:off x="990600" y="4191000"/>
            <a:ext cx="7543800" cy="2862322"/>
          </a:xfrm>
          <a:prstGeom prst="rect">
            <a:avLst/>
          </a:prstGeom>
          <a:noFill/>
        </p:spPr>
        <p:txBody>
          <a:bodyPr wrap="square" rtlCol="0">
            <a:spAutoFit/>
          </a:bodyPr>
          <a:lstStyle/>
          <a:p>
            <a:r>
              <a:rPr lang="en-US" sz="1800" dirty="0"/>
              <a:t>“There is no conflict between science and religion. Conflict only arises from an incomplete knowledge of either science or religion, or both…This university is committed to search for truth, and teach the truth,” said Elder Nelson. “All truth is part of the gospel of Jesus Christ. Whether truth comes from a scientific laboratory or by revelation from the Lord, it is compatible.” Elder Russell M. Nelson of the Quorum of the Twelve Apostles said during the dedication of the new Life Sciences Building at Brigham Young University on </a:t>
            </a:r>
            <a:r>
              <a:rPr lang="en-US" sz="1800"/>
              <a:t>April 9, 2015.</a:t>
            </a:r>
            <a:endParaRPr lang="en-US" sz="1800" dirty="0"/>
          </a:p>
          <a:p>
            <a:endParaRPr lang="en-US" sz="1800" dirty="0"/>
          </a:p>
          <a:p>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Jacob 4:8 – 9 </a:t>
            </a:r>
          </a:p>
        </p:txBody>
      </p:sp>
      <p:sp>
        <p:nvSpPr>
          <p:cNvPr id="3" name="Content Placeholder 2"/>
          <p:cNvSpPr>
            <a:spLocks noGrp="1"/>
          </p:cNvSpPr>
          <p:nvPr>
            <p:ph idx="1"/>
          </p:nvPr>
        </p:nvSpPr>
        <p:spPr/>
        <p:txBody>
          <a:bodyPr>
            <a:normAutofit fontScale="77500" lnSpcReduction="20000"/>
          </a:bodyPr>
          <a:lstStyle/>
          <a:p>
            <a:r>
              <a:rPr lang="en-US" dirty="0"/>
              <a:t>8 Behold, great and marvelous are the </a:t>
            </a:r>
            <a:r>
              <a:rPr lang="en-US" baseline="30000" dirty="0" err="1"/>
              <a:t>a</a:t>
            </a:r>
            <a:r>
              <a:rPr lang="en-US" dirty="0" err="1"/>
              <a:t>works</a:t>
            </a:r>
            <a:r>
              <a:rPr lang="en-US" dirty="0"/>
              <a:t> of the Lord. How </a:t>
            </a:r>
            <a:r>
              <a:rPr lang="en-US" baseline="30000" dirty="0" err="1"/>
              <a:t>b</a:t>
            </a:r>
            <a:r>
              <a:rPr lang="en-US" dirty="0" err="1"/>
              <a:t>unsearchable</a:t>
            </a:r>
            <a:r>
              <a:rPr lang="en-US" dirty="0"/>
              <a:t> are the depths of the </a:t>
            </a:r>
            <a:r>
              <a:rPr lang="en-US" baseline="30000" dirty="0" err="1"/>
              <a:t>c</a:t>
            </a:r>
            <a:r>
              <a:rPr lang="en-US" dirty="0" err="1"/>
              <a:t>mysteries</a:t>
            </a:r>
            <a:r>
              <a:rPr lang="en-US" dirty="0"/>
              <a:t> of him; and it is impossible that man should find out all his ways. And no man </a:t>
            </a:r>
            <a:r>
              <a:rPr lang="en-US" baseline="30000" dirty="0" err="1"/>
              <a:t>d</a:t>
            </a:r>
            <a:r>
              <a:rPr lang="en-US" dirty="0" err="1"/>
              <a:t>knoweth</a:t>
            </a:r>
            <a:r>
              <a:rPr lang="en-US" dirty="0"/>
              <a:t> of his </a:t>
            </a:r>
            <a:r>
              <a:rPr lang="en-US" baseline="30000" dirty="0" err="1"/>
              <a:t>e</a:t>
            </a:r>
            <a:r>
              <a:rPr lang="en-US" dirty="0" err="1"/>
              <a:t>ways</a:t>
            </a:r>
            <a:r>
              <a:rPr lang="en-US" dirty="0"/>
              <a:t> save it be revealed unto him; wherefore, brethren, despise not the </a:t>
            </a:r>
            <a:r>
              <a:rPr lang="en-US" baseline="30000" dirty="0" err="1"/>
              <a:t>f</a:t>
            </a:r>
            <a:r>
              <a:rPr lang="en-US" dirty="0" err="1"/>
              <a:t>revelations</a:t>
            </a:r>
            <a:r>
              <a:rPr lang="en-US" dirty="0"/>
              <a:t> of God.  </a:t>
            </a:r>
          </a:p>
          <a:p>
            <a:r>
              <a:rPr lang="en-US" dirty="0"/>
              <a:t>9 For behold, by the power of his </a:t>
            </a:r>
            <a:r>
              <a:rPr lang="en-US" baseline="30000" dirty="0" err="1"/>
              <a:t>a</a:t>
            </a:r>
            <a:r>
              <a:rPr lang="en-US" dirty="0" err="1"/>
              <a:t>word</a:t>
            </a:r>
            <a:r>
              <a:rPr lang="en-US" dirty="0"/>
              <a:t> </a:t>
            </a:r>
            <a:r>
              <a:rPr lang="en-US" baseline="30000" dirty="0" err="1"/>
              <a:t>b</a:t>
            </a:r>
            <a:r>
              <a:rPr lang="en-US" dirty="0" err="1"/>
              <a:t>man</a:t>
            </a:r>
            <a:r>
              <a:rPr lang="en-US" dirty="0"/>
              <a:t> came upon the face of the earth, which earth was </a:t>
            </a:r>
            <a:r>
              <a:rPr lang="en-US" baseline="30000" dirty="0" err="1"/>
              <a:t>c</a:t>
            </a:r>
            <a:r>
              <a:rPr lang="en-US" dirty="0" err="1"/>
              <a:t>created</a:t>
            </a:r>
            <a:r>
              <a:rPr lang="en-US" dirty="0"/>
              <a:t> by the power of his word. Wherefore, if God being able to speak and the world was, and to speak and man was created, O then, why not able to command the </a:t>
            </a:r>
            <a:r>
              <a:rPr lang="en-US" baseline="30000" dirty="0"/>
              <a:t>d</a:t>
            </a:r>
            <a:r>
              <a:rPr lang="en-US" dirty="0"/>
              <a:t>earth, or the workmanship of his hands upon the face of it, according to his will and pleasure?</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3"/>
</p:tagLst>
</file>

<file path=ppt/tags/tag2.xml><?xml version="1.0" encoding="utf-8"?>
<p:tagLst xmlns:a="http://schemas.openxmlformats.org/drawingml/2006/main" xmlns:r="http://schemas.openxmlformats.org/officeDocument/2006/relationships" xmlns:p="http://schemas.openxmlformats.org/presentationml/2006/main">
  <p:tag name="TIMING" val="|1.3"/>
</p:tagLst>
</file>

<file path=ppt/theme/_rels/themeOverr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template">
  <a:themeElements>
    <a:clrScheme name="template 5">
      <a:dk1>
        <a:srgbClr val="5F5F5F"/>
      </a:dk1>
      <a:lt1>
        <a:srgbClr val="FFFFFF"/>
      </a:lt1>
      <a:dk2>
        <a:srgbClr val="000000"/>
      </a:dk2>
      <a:lt2>
        <a:srgbClr val="003300"/>
      </a:lt2>
      <a:accent1>
        <a:srgbClr val="009900"/>
      </a:accent1>
      <a:accent2>
        <a:srgbClr val="FFCC00"/>
      </a:accent2>
      <a:accent3>
        <a:srgbClr val="FFFFFF"/>
      </a:accent3>
      <a:accent4>
        <a:srgbClr val="505050"/>
      </a:accent4>
      <a:accent5>
        <a:srgbClr val="AACAAA"/>
      </a:accent5>
      <a:accent6>
        <a:srgbClr val="E7B900"/>
      </a:accent6>
      <a:hlink>
        <a:srgbClr val="990000"/>
      </a:hlink>
      <a:folHlink>
        <a:srgbClr val="DDDDDD"/>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defRPr>
        </a:defPPr>
      </a:lstStyle>
    </a:lnDef>
  </a:objectDefaults>
  <a:extraClrSchemeLst>
    <a:extraClrScheme>
      <a:clrScheme name="template 1">
        <a:dk1>
          <a:srgbClr val="5F5F5F"/>
        </a:dk1>
        <a:lt1>
          <a:srgbClr val="FFFFFF"/>
        </a:lt1>
        <a:dk2>
          <a:srgbClr val="006600"/>
        </a:dk2>
        <a:lt2>
          <a:srgbClr val="003300"/>
        </a:lt2>
        <a:accent1>
          <a:srgbClr val="339933"/>
        </a:accent1>
        <a:accent2>
          <a:srgbClr val="663300"/>
        </a:accent2>
        <a:accent3>
          <a:srgbClr val="FFFFFF"/>
        </a:accent3>
        <a:accent4>
          <a:srgbClr val="505050"/>
        </a:accent4>
        <a:accent5>
          <a:srgbClr val="ADCAAD"/>
        </a:accent5>
        <a:accent6>
          <a:srgbClr val="5C2D00"/>
        </a:accent6>
        <a:hlink>
          <a:srgbClr val="FFCC00"/>
        </a:hlink>
        <a:folHlink>
          <a:srgbClr val="DDDDDD"/>
        </a:folHlink>
      </a:clrScheme>
      <a:clrMap bg1="lt1" tx1="dk1" bg2="lt2" tx2="dk2" accent1="accent1" accent2="accent2" accent3="accent3" accent4="accent4" accent5="accent5" accent6="accent6" hlink="hlink" folHlink="folHlink"/>
    </a:extraClrScheme>
    <a:extraClrScheme>
      <a:clrScheme name="template 2">
        <a:dk1>
          <a:srgbClr val="5F5F5F"/>
        </a:dk1>
        <a:lt1>
          <a:srgbClr val="FFFFFF"/>
        </a:lt1>
        <a:dk2>
          <a:srgbClr val="006600"/>
        </a:dk2>
        <a:lt2>
          <a:srgbClr val="003300"/>
        </a:lt2>
        <a:accent1>
          <a:srgbClr val="33CC33"/>
        </a:accent1>
        <a:accent2>
          <a:srgbClr val="663300"/>
        </a:accent2>
        <a:accent3>
          <a:srgbClr val="FFFFFF"/>
        </a:accent3>
        <a:accent4>
          <a:srgbClr val="505050"/>
        </a:accent4>
        <a:accent5>
          <a:srgbClr val="ADE2AD"/>
        </a:accent5>
        <a:accent6>
          <a:srgbClr val="5C2D00"/>
        </a:accent6>
        <a:hlink>
          <a:srgbClr val="CC0000"/>
        </a:hlink>
        <a:folHlink>
          <a:srgbClr val="DDDDDD"/>
        </a:folHlink>
      </a:clrScheme>
      <a:clrMap bg1="lt1" tx1="dk1" bg2="lt2" tx2="dk2" accent1="accent1" accent2="accent2" accent3="accent3" accent4="accent4" accent5="accent5" accent6="accent6" hlink="hlink" folHlink="folHlink"/>
    </a:extraClrScheme>
    <a:extraClrScheme>
      <a:clrScheme name="template 3">
        <a:dk1>
          <a:srgbClr val="5F5F5F"/>
        </a:dk1>
        <a:lt1>
          <a:srgbClr val="FFFFFF"/>
        </a:lt1>
        <a:dk2>
          <a:srgbClr val="006600"/>
        </a:dk2>
        <a:lt2>
          <a:srgbClr val="003300"/>
        </a:lt2>
        <a:accent1>
          <a:srgbClr val="33CC33"/>
        </a:accent1>
        <a:accent2>
          <a:srgbClr val="FFCC00"/>
        </a:accent2>
        <a:accent3>
          <a:srgbClr val="FFFFFF"/>
        </a:accent3>
        <a:accent4>
          <a:srgbClr val="505050"/>
        </a:accent4>
        <a:accent5>
          <a:srgbClr val="ADE2AD"/>
        </a:accent5>
        <a:accent6>
          <a:srgbClr val="E7B900"/>
        </a:accent6>
        <a:hlink>
          <a:srgbClr val="CC0000"/>
        </a:hlink>
        <a:folHlink>
          <a:srgbClr val="DDDDDD"/>
        </a:folHlink>
      </a:clrScheme>
      <a:clrMap bg1="lt1" tx1="dk1" bg2="lt2" tx2="dk2" accent1="accent1" accent2="accent2" accent3="accent3" accent4="accent4" accent5="accent5" accent6="accent6" hlink="hlink" folHlink="folHlink"/>
    </a:extraClrScheme>
    <a:extraClrScheme>
      <a:clrScheme name="template 4">
        <a:dk1>
          <a:srgbClr val="5F5F5F"/>
        </a:dk1>
        <a:lt1>
          <a:srgbClr val="FFFFFF"/>
        </a:lt1>
        <a:dk2>
          <a:srgbClr val="000000"/>
        </a:dk2>
        <a:lt2>
          <a:srgbClr val="003300"/>
        </a:lt2>
        <a:accent1>
          <a:srgbClr val="009900"/>
        </a:accent1>
        <a:accent2>
          <a:srgbClr val="99CC00"/>
        </a:accent2>
        <a:accent3>
          <a:srgbClr val="FFFFFF"/>
        </a:accent3>
        <a:accent4>
          <a:srgbClr val="505050"/>
        </a:accent4>
        <a:accent5>
          <a:srgbClr val="AACAAA"/>
        </a:accent5>
        <a:accent6>
          <a:srgbClr val="8AB900"/>
        </a:accent6>
        <a:hlink>
          <a:srgbClr val="990000"/>
        </a:hlink>
        <a:folHlink>
          <a:srgbClr val="DDDDDD"/>
        </a:folHlink>
      </a:clrScheme>
      <a:clrMap bg1="lt1" tx1="dk1" bg2="lt2" tx2="dk2" accent1="accent1" accent2="accent2" accent3="accent3" accent4="accent4" accent5="accent5" accent6="accent6" hlink="hlink" folHlink="folHlink"/>
    </a:extraClrScheme>
    <a:extraClrScheme>
      <a:clrScheme name="template 5">
        <a:dk1>
          <a:srgbClr val="5F5F5F"/>
        </a:dk1>
        <a:lt1>
          <a:srgbClr val="FFFFFF"/>
        </a:lt1>
        <a:dk2>
          <a:srgbClr val="000000"/>
        </a:dk2>
        <a:lt2>
          <a:srgbClr val="003300"/>
        </a:lt2>
        <a:accent1>
          <a:srgbClr val="009900"/>
        </a:accent1>
        <a:accent2>
          <a:srgbClr val="FFCC00"/>
        </a:accent2>
        <a:accent3>
          <a:srgbClr val="FFFFFF"/>
        </a:accent3>
        <a:accent4>
          <a:srgbClr val="505050"/>
        </a:accent4>
        <a:accent5>
          <a:srgbClr val="AACAAA"/>
        </a:accent5>
        <a:accent6>
          <a:srgbClr val="E7B900"/>
        </a:accent6>
        <a:hlink>
          <a:srgbClr val="990000"/>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Override>
</file>

<file path=docProps/app.xml><?xml version="1.0" encoding="utf-8"?>
<Properties xmlns="http://schemas.openxmlformats.org/officeDocument/2006/extended-properties" xmlns:vt="http://schemas.openxmlformats.org/officeDocument/2006/docPropsVTypes">
  <TotalTime>18009</TotalTime>
  <Words>2954</Words>
  <Application>Microsoft Macintosh PowerPoint</Application>
  <PresentationFormat>On-screen Show (4:3)</PresentationFormat>
  <Paragraphs>303</Paragraphs>
  <Slides>39</Slides>
  <Notes>28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39</vt:i4>
      </vt:variant>
    </vt:vector>
  </HeadingPairs>
  <TitlesOfParts>
    <vt:vector size="47" baseType="lpstr">
      <vt:lpstr>Arial</vt:lpstr>
      <vt:lpstr>Symbol</vt:lpstr>
      <vt:lpstr>Times</vt:lpstr>
      <vt:lpstr>Times New Roman</vt:lpstr>
      <vt:lpstr>Wingdings</vt:lpstr>
      <vt:lpstr>template</vt:lpstr>
      <vt:lpstr>Default Design</vt:lpstr>
      <vt:lpstr>Drawing</vt:lpstr>
      <vt:lpstr>Evolution and  The Church of Jesus Christ of Latter-day Saints</vt:lpstr>
      <vt:lpstr>PowerPoint Presentation</vt:lpstr>
      <vt:lpstr>Current State of Our Nation</vt:lpstr>
      <vt:lpstr>Current State of the Youth</vt:lpstr>
      <vt:lpstr>PowerPoint Presentation</vt:lpstr>
      <vt:lpstr>Theodosius Dobzhansky</vt:lpstr>
      <vt:lpstr>In what ways is the study of evolution compatible with our theology? </vt:lpstr>
      <vt:lpstr>PowerPoint Presentation</vt:lpstr>
      <vt:lpstr>Jacob 4:8 – 9 </vt:lpstr>
      <vt:lpstr>Are We Creationists?</vt:lpstr>
      <vt:lpstr>Genesis 1</vt:lpstr>
      <vt:lpstr>Genesis 1</vt:lpstr>
      <vt:lpstr>Creationist Creed</vt:lpstr>
      <vt:lpstr>Creationist History</vt:lpstr>
      <vt:lpstr>Creationist History</vt:lpstr>
      <vt:lpstr>What is the Church’s stance on evolution?  Are we ‘creationists’?</vt:lpstr>
      <vt:lpstr>Official statements of the Church on evolution</vt:lpstr>
      <vt:lpstr>PowerPoint Presentation</vt:lpstr>
      <vt:lpstr>Official statements of the Church on evolution</vt:lpstr>
      <vt:lpstr>Official statements of the Church on evolution</vt:lpstr>
      <vt:lpstr>Our Church embraces science, and always has:</vt:lpstr>
      <vt:lpstr>Official statements of the Church on evolution</vt:lpstr>
      <vt:lpstr>PowerPoint Presentation</vt:lpstr>
      <vt:lpstr>History of the Church and Evolution</vt:lpstr>
      <vt:lpstr>Why is there so much perceived controversy in our culture?</vt:lpstr>
      <vt:lpstr>History of the Church and Evolution</vt:lpstr>
      <vt:lpstr>PowerPoint Presentation</vt:lpstr>
      <vt:lpstr>History of the Church and Evolution</vt:lpstr>
      <vt:lpstr>Q. Who provides official   church doctrine?</vt:lpstr>
      <vt:lpstr>History of the Church and Evolution</vt:lpstr>
      <vt:lpstr>PowerPoint Presentation</vt:lpstr>
      <vt:lpstr>PowerPoint Presentation</vt:lpstr>
      <vt:lpstr>History of the Church and Evolution</vt:lpstr>
      <vt:lpstr>History of the Church and Evolution</vt:lpstr>
      <vt:lpstr>History of the Church and Evolution</vt:lpstr>
      <vt:lpstr>What does this mean for you?</vt:lpstr>
      <vt:lpstr>What does this mean for you?</vt:lpstr>
      <vt:lpstr>PowerPoint Presentation</vt:lpstr>
      <vt:lpstr>It’s magic!</vt:lpstr>
    </vt:vector>
  </TitlesOfParts>
  <Manager/>
  <Company>Brigham Young University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Byron Adams</dc:creator>
  <cp:keywords/>
  <dc:description/>
  <cp:lastModifiedBy>Jamie Jensen</cp:lastModifiedBy>
  <cp:revision>115</cp:revision>
  <cp:lastPrinted>2010-10-20T22:35:10Z</cp:lastPrinted>
  <dcterms:created xsi:type="dcterms:W3CDTF">2014-09-15T19:35:27Z</dcterms:created>
  <dcterms:modified xsi:type="dcterms:W3CDTF">2019-07-03T13:42:55Z</dcterms:modified>
  <cp:category/>
</cp:coreProperties>
</file>